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84"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86" r:id="rId20"/>
    <p:sldId id="273" r:id="rId21"/>
    <p:sldId id="274" r:id="rId22"/>
    <p:sldId id="277" r:id="rId23"/>
    <p:sldId id="275" r:id="rId24"/>
    <p:sldId id="276" r:id="rId25"/>
    <p:sldId id="287" r:id="rId26"/>
    <p:sldId id="288" r:id="rId27"/>
    <p:sldId id="289" r:id="rId28"/>
    <p:sldId id="279" r:id="rId29"/>
    <p:sldId id="280" r:id="rId30"/>
    <p:sldId id="278" r:id="rId31"/>
    <p:sldId id="281" r:id="rId32"/>
    <p:sldId id="282" r:id="rId33"/>
    <p:sldId id="290" r:id="rId34"/>
    <p:sldId id="291" r:id="rId35"/>
    <p:sldId id="283" r:id="rId36"/>
    <p:sldId id="285"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26"/>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58B6500-AD27-F649-9994-20E227E6EEEE}" type="datetimeFigureOut">
              <a:rPr lang="en-US" smtClean="0"/>
              <a:t>12/14/18</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55B29A6-846C-3940-BBFF-32E5D4B833A1}"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94573189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B6500-AD27-F649-9994-20E227E6EEEE}"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374585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B6500-AD27-F649-9994-20E227E6EEEE}"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205201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8B6500-AD27-F649-9994-20E227E6EEEE}" type="datetimeFigureOut">
              <a:rPr lang="en-US" smtClean="0"/>
              <a:t>12/14/18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317007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758B6500-AD27-F649-9994-20E227E6EEEE}" type="datetimeFigureOut">
              <a:rPr lang="en-US" smtClean="0"/>
              <a:t>12/14/18</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55B29A6-846C-3940-BBFF-32E5D4B833A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1937074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8B6500-AD27-F649-9994-20E227E6EEEE}" type="datetimeFigureOut">
              <a:rPr lang="en-US" smtClean="0"/>
              <a:t>12/14/18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263101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8B6500-AD27-F649-9994-20E227E6EEEE}" type="datetimeFigureOut">
              <a:rPr lang="en-US" smtClean="0"/>
              <a:t>12/14/18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2481208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8B6500-AD27-F649-9994-20E227E6EEEE}" type="datetimeFigureOut">
              <a:rPr lang="en-US" smtClean="0"/>
              <a:t>12/14/18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3150418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8B6500-AD27-F649-9994-20E227E6EEEE}" type="datetimeFigureOut">
              <a:rPr lang="en-US" smtClean="0"/>
              <a:t>12/14/18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5B29A6-846C-3940-BBFF-32E5D4B833A1}" type="slidenum">
              <a:rPr lang="en-US" smtClean="0"/>
              <a:t>‹#›</a:t>
            </a:fld>
            <a:endParaRPr lang="en-US"/>
          </a:p>
        </p:txBody>
      </p:sp>
    </p:spTree>
    <p:extLst>
      <p:ext uri="{BB962C8B-B14F-4D97-AF65-F5344CB8AC3E}">
        <p14:creationId xmlns:p14="http://schemas.microsoft.com/office/powerpoint/2010/main" val="279833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58B6500-AD27-F649-9994-20E227E6EEEE}" type="datetimeFigureOut">
              <a:rPr lang="en-US" smtClean="0"/>
              <a:t>12/14/18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55B29A6-846C-3940-BBFF-32E5D4B833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875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58B6500-AD27-F649-9994-20E227E6EEEE}" type="datetimeFigureOut">
              <a:rPr lang="en-US" smtClean="0"/>
              <a:t>12/14/18</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55B29A6-846C-3940-BBFF-32E5D4B833A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03926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58B6500-AD27-F649-9994-20E227E6EEEE}" type="datetimeFigureOut">
              <a:rPr lang="en-US" smtClean="0"/>
              <a:t>12/14/18</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55B29A6-846C-3940-BBFF-32E5D4B833A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38628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AD62-169D-C045-B9C0-03215B92A73E}"/>
              </a:ext>
            </a:extLst>
          </p:cNvPr>
          <p:cNvSpPr>
            <a:spLocks noGrp="1"/>
          </p:cNvSpPr>
          <p:nvPr>
            <p:ph type="ctrTitle"/>
          </p:nvPr>
        </p:nvSpPr>
        <p:spPr/>
        <p:txBody>
          <a:bodyPr>
            <a:noAutofit/>
          </a:bodyPr>
          <a:lstStyle/>
          <a:p>
            <a:r>
              <a:rPr lang="en-US" sz="4400" b="1" cap="none" dirty="0"/>
              <a:t>Brain Tumor Classification With Deep Convolutional Neural Networks</a:t>
            </a:r>
            <a:endParaRPr lang="en-US" sz="4400" cap="none" dirty="0"/>
          </a:p>
        </p:txBody>
      </p:sp>
      <p:sp>
        <p:nvSpPr>
          <p:cNvPr id="3" name="Subtitle 2">
            <a:extLst>
              <a:ext uri="{FF2B5EF4-FFF2-40B4-BE49-F238E27FC236}">
                <a16:creationId xmlns:a16="http://schemas.microsoft.com/office/drawing/2014/main" id="{62C2529B-A209-BF40-BD58-CEFD0512A9E7}"/>
              </a:ext>
            </a:extLst>
          </p:cNvPr>
          <p:cNvSpPr>
            <a:spLocks noGrp="1"/>
          </p:cNvSpPr>
          <p:nvPr>
            <p:ph type="subTitle" idx="1"/>
          </p:nvPr>
        </p:nvSpPr>
        <p:spPr/>
        <p:txBody>
          <a:bodyPr/>
          <a:lstStyle/>
          <a:p>
            <a:r>
              <a:rPr lang="en-US" dirty="0"/>
              <a:t>CSC 630 – Independent Study</a:t>
            </a:r>
          </a:p>
          <a:p>
            <a:r>
              <a:rPr lang="en-US" dirty="0"/>
              <a:t>Aman Chauhan</a:t>
            </a:r>
          </a:p>
        </p:txBody>
      </p:sp>
    </p:spTree>
    <p:extLst>
      <p:ext uri="{BB962C8B-B14F-4D97-AF65-F5344CB8AC3E}">
        <p14:creationId xmlns:p14="http://schemas.microsoft.com/office/powerpoint/2010/main" val="1219161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81D9E0-BA4F-FB4F-8A16-941000D3D143}"/>
              </a:ext>
            </a:extLst>
          </p:cNvPr>
          <p:cNvSpPr>
            <a:spLocks noGrp="1"/>
          </p:cNvSpPr>
          <p:nvPr>
            <p:ph type="title"/>
          </p:nvPr>
        </p:nvSpPr>
        <p:spPr/>
        <p:txBody>
          <a:bodyPr/>
          <a:lstStyle/>
          <a:p>
            <a:r>
              <a:rPr lang="en-US" dirty="0"/>
              <a:t>Encoder</a:t>
            </a:r>
          </a:p>
        </p:txBody>
      </p:sp>
      <p:pic>
        <p:nvPicPr>
          <p:cNvPr id="7" name="Content Placeholder 6" descr="A close up of a map&#13;&#10;&#13;&#10;Description automatically generated">
            <a:extLst>
              <a:ext uri="{FF2B5EF4-FFF2-40B4-BE49-F238E27FC236}">
                <a16:creationId xmlns:a16="http://schemas.microsoft.com/office/drawing/2014/main" id="{C89B9339-74E7-4641-945A-1968DCC97867}"/>
              </a:ext>
            </a:extLst>
          </p:cNvPr>
          <p:cNvPicPr>
            <a:picLocks noGrp="1" noChangeAspect="1"/>
          </p:cNvPicPr>
          <p:nvPr>
            <p:ph idx="1"/>
          </p:nvPr>
        </p:nvPicPr>
        <p:blipFill>
          <a:blip r:embed="rId2"/>
          <a:stretch>
            <a:fillRect/>
          </a:stretch>
        </p:blipFill>
        <p:spPr>
          <a:xfrm>
            <a:off x="3609734" y="1638300"/>
            <a:ext cx="5124932" cy="3581400"/>
          </a:xfrm>
        </p:spPr>
      </p:pic>
    </p:spTree>
    <p:extLst>
      <p:ext uri="{BB962C8B-B14F-4D97-AF65-F5344CB8AC3E}">
        <p14:creationId xmlns:p14="http://schemas.microsoft.com/office/powerpoint/2010/main" val="264373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8C5C-C11C-4040-8C99-30D6A2E4E4BD}"/>
              </a:ext>
            </a:extLst>
          </p:cNvPr>
          <p:cNvSpPr>
            <a:spLocks noGrp="1"/>
          </p:cNvSpPr>
          <p:nvPr>
            <p:ph type="title"/>
          </p:nvPr>
        </p:nvSpPr>
        <p:spPr/>
        <p:txBody>
          <a:bodyPr/>
          <a:lstStyle/>
          <a:p>
            <a:r>
              <a:rPr lang="en-US" dirty="0" err="1"/>
              <a:t>BottleNeck</a:t>
            </a:r>
            <a:endParaRPr lang="en-US" dirty="0"/>
          </a:p>
        </p:txBody>
      </p:sp>
      <p:pic>
        <p:nvPicPr>
          <p:cNvPr id="5" name="Content Placeholder 4" descr="A close up of a map&#13;&#10;&#13;&#10;Description automatically generated">
            <a:extLst>
              <a:ext uri="{FF2B5EF4-FFF2-40B4-BE49-F238E27FC236}">
                <a16:creationId xmlns:a16="http://schemas.microsoft.com/office/drawing/2014/main" id="{9E61A9C9-DF23-564C-9EFC-AFC5D6B434B7}"/>
              </a:ext>
            </a:extLst>
          </p:cNvPr>
          <p:cNvPicPr>
            <a:picLocks noGrp="1" noChangeAspect="1"/>
          </p:cNvPicPr>
          <p:nvPr>
            <p:ph idx="1"/>
          </p:nvPr>
        </p:nvPicPr>
        <p:blipFill>
          <a:blip r:embed="rId2"/>
          <a:stretch>
            <a:fillRect/>
          </a:stretch>
        </p:blipFill>
        <p:spPr>
          <a:xfrm>
            <a:off x="5048250" y="2374900"/>
            <a:ext cx="2095500" cy="2108200"/>
          </a:xfrm>
        </p:spPr>
      </p:pic>
    </p:spTree>
    <p:extLst>
      <p:ext uri="{BB962C8B-B14F-4D97-AF65-F5344CB8AC3E}">
        <p14:creationId xmlns:p14="http://schemas.microsoft.com/office/powerpoint/2010/main" val="10095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8F040-9334-F948-915C-28E847D97FC0}"/>
              </a:ext>
            </a:extLst>
          </p:cNvPr>
          <p:cNvSpPr>
            <a:spLocks noGrp="1"/>
          </p:cNvSpPr>
          <p:nvPr>
            <p:ph type="title"/>
          </p:nvPr>
        </p:nvSpPr>
        <p:spPr/>
        <p:txBody>
          <a:bodyPr/>
          <a:lstStyle/>
          <a:p>
            <a:r>
              <a:rPr lang="en-US" dirty="0"/>
              <a:t>Decoder</a:t>
            </a:r>
          </a:p>
        </p:txBody>
      </p:sp>
      <p:pic>
        <p:nvPicPr>
          <p:cNvPr id="5" name="Content Placeholder 4">
            <a:extLst>
              <a:ext uri="{FF2B5EF4-FFF2-40B4-BE49-F238E27FC236}">
                <a16:creationId xmlns:a16="http://schemas.microsoft.com/office/drawing/2014/main" id="{91043F90-301B-3E48-936E-6AA71002F530}"/>
              </a:ext>
            </a:extLst>
          </p:cNvPr>
          <p:cNvPicPr>
            <a:picLocks noGrp="1" noChangeAspect="1"/>
          </p:cNvPicPr>
          <p:nvPr>
            <p:ph idx="1"/>
          </p:nvPr>
        </p:nvPicPr>
        <p:blipFill>
          <a:blip r:embed="rId2"/>
          <a:stretch>
            <a:fillRect/>
          </a:stretch>
        </p:blipFill>
        <p:spPr>
          <a:xfrm>
            <a:off x="2625315" y="1638300"/>
            <a:ext cx="6941369" cy="3581400"/>
          </a:xfrm>
        </p:spPr>
      </p:pic>
    </p:spTree>
    <p:extLst>
      <p:ext uri="{BB962C8B-B14F-4D97-AF65-F5344CB8AC3E}">
        <p14:creationId xmlns:p14="http://schemas.microsoft.com/office/powerpoint/2010/main" val="91599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97BA-BF90-B94C-BAAA-8841B168FA00}"/>
              </a:ext>
            </a:extLst>
          </p:cNvPr>
          <p:cNvSpPr>
            <a:spLocks noGrp="1"/>
          </p:cNvSpPr>
          <p:nvPr>
            <p:ph type="title"/>
          </p:nvPr>
        </p:nvSpPr>
        <p:spPr/>
        <p:txBody>
          <a:bodyPr/>
          <a:lstStyle/>
          <a:p>
            <a:r>
              <a:rPr lang="en-US" dirty="0"/>
              <a:t>Classifier</a:t>
            </a:r>
          </a:p>
        </p:txBody>
      </p:sp>
      <p:sp>
        <p:nvSpPr>
          <p:cNvPr id="3" name="Content Placeholder 2">
            <a:extLst>
              <a:ext uri="{FF2B5EF4-FFF2-40B4-BE49-F238E27FC236}">
                <a16:creationId xmlns:a16="http://schemas.microsoft.com/office/drawing/2014/main" id="{011CBC3F-5DCF-DC40-B648-D823FD41C5AD}"/>
              </a:ext>
            </a:extLst>
          </p:cNvPr>
          <p:cNvSpPr>
            <a:spLocks noGrp="1"/>
          </p:cNvSpPr>
          <p:nvPr>
            <p:ph idx="1"/>
          </p:nvPr>
        </p:nvSpPr>
        <p:spPr/>
        <p:txBody>
          <a:bodyPr/>
          <a:lstStyle/>
          <a:p>
            <a:r>
              <a:rPr lang="en-US" dirty="0"/>
              <a:t>Parameters</a:t>
            </a:r>
          </a:p>
          <a:p>
            <a:pPr lvl="1"/>
            <a:r>
              <a:rPr lang="en-US" dirty="0" err="1"/>
              <a:t>resnet_layers</a:t>
            </a:r>
            <a:r>
              <a:rPr lang="en-US" dirty="0"/>
              <a:t> – number of layers we want from Public Layers</a:t>
            </a:r>
          </a:p>
          <a:p>
            <a:pPr lvl="1"/>
            <a:r>
              <a:rPr lang="en-US" dirty="0" err="1"/>
              <a:t>top_filters</a:t>
            </a:r>
            <a:r>
              <a:rPr lang="en-US" dirty="0"/>
              <a:t> – number of filters we want on top of Public layers</a:t>
            </a:r>
          </a:p>
          <a:p>
            <a:pPr lvl="1"/>
            <a:r>
              <a:rPr lang="en-US" dirty="0" err="1"/>
              <a:t>reduction_layers</a:t>
            </a:r>
            <a:r>
              <a:rPr lang="en-US" dirty="0"/>
              <a:t> – number of layers we want to add in front of Public Layers</a:t>
            </a:r>
          </a:p>
          <a:p>
            <a:pPr lvl="1"/>
            <a:r>
              <a:rPr lang="en-US" dirty="0"/>
              <a:t>neurons – number of neurons in hidden layers</a:t>
            </a:r>
          </a:p>
          <a:p>
            <a:pPr lvl="1"/>
            <a:r>
              <a:rPr lang="en-US" dirty="0"/>
              <a:t>dropout – dropout rate in fully connected layers</a:t>
            </a:r>
          </a:p>
        </p:txBody>
      </p:sp>
    </p:spTree>
    <p:extLst>
      <p:ext uri="{BB962C8B-B14F-4D97-AF65-F5344CB8AC3E}">
        <p14:creationId xmlns:p14="http://schemas.microsoft.com/office/powerpoint/2010/main" val="59264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66980-7913-0C46-9C2C-2464D9B62D1F}"/>
              </a:ext>
            </a:extLst>
          </p:cNvPr>
          <p:cNvSpPr>
            <a:spLocks noGrp="1"/>
          </p:cNvSpPr>
          <p:nvPr>
            <p:ph type="title"/>
          </p:nvPr>
        </p:nvSpPr>
        <p:spPr/>
        <p:txBody>
          <a:bodyPr/>
          <a:lstStyle/>
          <a:p>
            <a:r>
              <a:rPr lang="en-US" dirty="0"/>
              <a:t>Classifier</a:t>
            </a:r>
          </a:p>
        </p:txBody>
      </p:sp>
      <p:pic>
        <p:nvPicPr>
          <p:cNvPr id="5" name="Content Placeholder 4" descr="A close up of a device&#13;&#10;&#13;&#10;Description automatically generated">
            <a:extLst>
              <a:ext uri="{FF2B5EF4-FFF2-40B4-BE49-F238E27FC236}">
                <a16:creationId xmlns:a16="http://schemas.microsoft.com/office/drawing/2014/main" id="{01516063-D915-E943-B9A0-08BE216093BF}"/>
              </a:ext>
            </a:extLst>
          </p:cNvPr>
          <p:cNvPicPr>
            <a:picLocks noGrp="1" noChangeAspect="1"/>
          </p:cNvPicPr>
          <p:nvPr>
            <p:ph idx="1"/>
          </p:nvPr>
        </p:nvPicPr>
        <p:blipFill rotWithShape="1">
          <a:blip r:embed="rId2"/>
          <a:srcRect l="2246" t="6382" r="4298" b="3458"/>
          <a:stretch/>
        </p:blipFill>
        <p:spPr>
          <a:xfrm>
            <a:off x="2195512" y="1814512"/>
            <a:ext cx="7800976" cy="3228975"/>
          </a:xfrm>
        </p:spPr>
      </p:pic>
    </p:spTree>
    <p:extLst>
      <p:ext uri="{BB962C8B-B14F-4D97-AF65-F5344CB8AC3E}">
        <p14:creationId xmlns:p14="http://schemas.microsoft.com/office/powerpoint/2010/main" val="3795003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D1E4-A7EE-F44B-83D5-5E5751970B37}"/>
              </a:ext>
            </a:extLst>
          </p:cNvPr>
          <p:cNvSpPr>
            <a:spLocks noGrp="1"/>
          </p:cNvSpPr>
          <p:nvPr>
            <p:ph type="title"/>
          </p:nvPr>
        </p:nvSpPr>
        <p:spPr/>
        <p:txBody>
          <a:bodyPr>
            <a:normAutofit fontScale="90000"/>
          </a:bodyPr>
          <a:lstStyle/>
          <a:p>
            <a:r>
              <a:rPr lang="en-US" dirty="0"/>
              <a:t>Human Interpretable Explanations</a:t>
            </a:r>
          </a:p>
        </p:txBody>
      </p:sp>
      <p:sp>
        <p:nvSpPr>
          <p:cNvPr id="3" name="Text Placeholder 2">
            <a:extLst>
              <a:ext uri="{FF2B5EF4-FFF2-40B4-BE49-F238E27FC236}">
                <a16:creationId xmlns:a16="http://schemas.microsoft.com/office/drawing/2014/main" id="{00F32D83-3E83-AA40-9F0D-56DFFD094053}"/>
              </a:ext>
            </a:extLst>
          </p:cNvPr>
          <p:cNvSpPr>
            <a:spLocks noGrp="1"/>
          </p:cNvSpPr>
          <p:nvPr>
            <p:ph type="body" idx="1"/>
          </p:nvPr>
        </p:nvSpPr>
        <p:spPr/>
        <p:txBody>
          <a:bodyPr/>
          <a:lstStyle/>
          <a:p>
            <a:r>
              <a:rPr lang="en-US" dirty="0"/>
              <a:t>A look into what kind of features the Public Networks learn</a:t>
            </a:r>
          </a:p>
        </p:txBody>
      </p:sp>
    </p:spTree>
    <p:extLst>
      <p:ext uri="{BB962C8B-B14F-4D97-AF65-F5344CB8AC3E}">
        <p14:creationId xmlns:p14="http://schemas.microsoft.com/office/powerpoint/2010/main" val="151937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8BEE-2589-7544-BC56-FD2FFDB60D7C}"/>
              </a:ext>
            </a:extLst>
          </p:cNvPr>
          <p:cNvSpPr>
            <a:spLocks noGrp="1"/>
          </p:cNvSpPr>
          <p:nvPr>
            <p:ph type="title"/>
          </p:nvPr>
        </p:nvSpPr>
        <p:spPr>
          <a:xfrm>
            <a:off x="1295400" y="191814"/>
            <a:ext cx="9601200" cy="733097"/>
          </a:xfrm>
        </p:spPr>
        <p:txBody>
          <a:bodyPr/>
          <a:lstStyle/>
          <a:p>
            <a:r>
              <a:rPr lang="en-US" dirty="0"/>
              <a:t>Inception-v3</a:t>
            </a:r>
          </a:p>
        </p:txBody>
      </p:sp>
      <p:pic>
        <p:nvPicPr>
          <p:cNvPr id="9" name="Picture 8">
            <a:extLst>
              <a:ext uri="{FF2B5EF4-FFF2-40B4-BE49-F238E27FC236}">
                <a16:creationId xmlns:a16="http://schemas.microsoft.com/office/drawing/2014/main" id="{189CAF7C-BDC9-954F-9811-AE212F1B1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399" y="924910"/>
            <a:ext cx="2748643" cy="5486400"/>
          </a:xfrm>
          <a:prstGeom prst="rect">
            <a:avLst/>
          </a:prstGeom>
          <a:ln>
            <a:solidFill>
              <a:schemeClr val="tx1"/>
            </a:solidFill>
          </a:ln>
        </p:spPr>
      </p:pic>
      <p:pic>
        <p:nvPicPr>
          <p:cNvPr id="19" name="Picture 18">
            <a:extLst>
              <a:ext uri="{FF2B5EF4-FFF2-40B4-BE49-F238E27FC236}">
                <a16:creationId xmlns:a16="http://schemas.microsoft.com/office/drawing/2014/main" id="{C873746A-59A5-5048-A710-8F1E1F559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928852"/>
            <a:ext cx="2743200" cy="2743200"/>
          </a:xfrm>
          <a:prstGeom prst="rect">
            <a:avLst/>
          </a:prstGeom>
          <a:ln>
            <a:solidFill>
              <a:schemeClr val="tx1"/>
            </a:solidFill>
          </a:ln>
        </p:spPr>
      </p:pic>
      <p:pic>
        <p:nvPicPr>
          <p:cNvPr id="20" name="Picture 19">
            <a:extLst>
              <a:ext uri="{FF2B5EF4-FFF2-40B4-BE49-F238E27FC236}">
                <a16:creationId xmlns:a16="http://schemas.microsoft.com/office/drawing/2014/main" id="{B71B613E-740A-4441-B104-D2769F5C7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924910"/>
            <a:ext cx="2743200" cy="2743200"/>
          </a:xfrm>
          <a:prstGeom prst="rect">
            <a:avLst/>
          </a:prstGeom>
          <a:ln>
            <a:solidFill>
              <a:schemeClr val="tx1"/>
            </a:solidFill>
          </a:ln>
        </p:spPr>
      </p:pic>
      <p:pic>
        <p:nvPicPr>
          <p:cNvPr id="21" name="Picture 20">
            <a:extLst>
              <a:ext uri="{FF2B5EF4-FFF2-40B4-BE49-F238E27FC236}">
                <a16:creationId xmlns:a16="http://schemas.microsoft.com/office/drawing/2014/main" id="{9F0CEAC7-819F-794D-B1B2-9295132947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400" y="3675993"/>
            <a:ext cx="2743200" cy="2743200"/>
          </a:xfrm>
          <a:prstGeom prst="rect">
            <a:avLst/>
          </a:prstGeom>
          <a:ln>
            <a:solidFill>
              <a:schemeClr val="tx1"/>
            </a:solidFill>
          </a:ln>
        </p:spPr>
      </p:pic>
      <p:pic>
        <p:nvPicPr>
          <p:cNvPr id="8" name="Picture 7">
            <a:extLst>
              <a:ext uri="{FF2B5EF4-FFF2-40B4-BE49-F238E27FC236}">
                <a16:creationId xmlns:a16="http://schemas.microsoft.com/office/drawing/2014/main" id="{17BB9EA6-62FD-9242-A73A-53B2C22F50E3}"/>
              </a:ext>
            </a:extLst>
          </p:cNvPr>
          <p:cNvPicPr>
            <a:picLocks noChangeAspect="1"/>
          </p:cNvPicPr>
          <p:nvPr/>
        </p:nvPicPr>
        <p:blipFill>
          <a:blip r:embed="rId7"/>
          <a:stretch>
            <a:fillRect/>
          </a:stretch>
        </p:blipFill>
        <p:spPr>
          <a:xfrm>
            <a:off x="4267200" y="3675993"/>
            <a:ext cx="2743200" cy="2743200"/>
          </a:xfrm>
          <a:prstGeom prst="rect">
            <a:avLst/>
          </a:prstGeom>
        </p:spPr>
      </p:pic>
    </p:spTree>
    <p:extLst>
      <p:ext uri="{BB962C8B-B14F-4D97-AF65-F5344CB8AC3E}">
        <p14:creationId xmlns:p14="http://schemas.microsoft.com/office/powerpoint/2010/main" val="3441184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8BEE-2589-7544-BC56-FD2FFDB60D7C}"/>
              </a:ext>
            </a:extLst>
          </p:cNvPr>
          <p:cNvSpPr>
            <a:spLocks noGrp="1"/>
          </p:cNvSpPr>
          <p:nvPr>
            <p:ph type="title"/>
          </p:nvPr>
        </p:nvSpPr>
        <p:spPr>
          <a:xfrm>
            <a:off x="1295400" y="191814"/>
            <a:ext cx="9601200" cy="733097"/>
          </a:xfrm>
        </p:spPr>
        <p:txBody>
          <a:bodyPr/>
          <a:lstStyle/>
          <a:p>
            <a:r>
              <a:rPr lang="en-US" dirty="0"/>
              <a:t>Inception-ResNet-v2</a:t>
            </a:r>
          </a:p>
        </p:txBody>
      </p:sp>
      <p:pic>
        <p:nvPicPr>
          <p:cNvPr id="10" name="Picture 9">
            <a:extLst>
              <a:ext uri="{FF2B5EF4-FFF2-40B4-BE49-F238E27FC236}">
                <a16:creationId xmlns:a16="http://schemas.microsoft.com/office/drawing/2014/main" id="{0E944971-262A-F949-817C-1CD361F8BA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924911"/>
            <a:ext cx="2702379" cy="5486400"/>
          </a:xfrm>
          <a:prstGeom prst="rect">
            <a:avLst/>
          </a:prstGeom>
          <a:ln>
            <a:solidFill>
              <a:schemeClr val="tx1"/>
            </a:solidFill>
          </a:ln>
        </p:spPr>
      </p:pic>
      <p:pic>
        <p:nvPicPr>
          <p:cNvPr id="11" name="Picture 10">
            <a:extLst>
              <a:ext uri="{FF2B5EF4-FFF2-40B4-BE49-F238E27FC236}">
                <a16:creationId xmlns:a16="http://schemas.microsoft.com/office/drawing/2014/main" id="{F1289080-1E33-8749-AC2E-934BCD806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600" y="924911"/>
            <a:ext cx="2743200" cy="2743200"/>
          </a:xfrm>
          <a:prstGeom prst="rect">
            <a:avLst/>
          </a:prstGeom>
          <a:ln>
            <a:solidFill>
              <a:schemeClr val="tx1"/>
            </a:solidFill>
          </a:ln>
        </p:spPr>
      </p:pic>
      <p:pic>
        <p:nvPicPr>
          <p:cNvPr id="12" name="Picture 11">
            <a:extLst>
              <a:ext uri="{FF2B5EF4-FFF2-40B4-BE49-F238E27FC236}">
                <a16:creationId xmlns:a16="http://schemas.microsoft.com/office/drawing/2014/main" id="{F9A99C49-5B16-B344-8464-99D873B5AF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800" y="924911"/>
            <a:ext cx="2743200" cy="2743200"/>
          </a:xfrm>
          <a:prstGeom prst="rect">
            <a:avLst/>
          </a:prstGeom>
          <a:ln>
            <a:solidFill>
              <a:schemeClr val="tx1"/>
            </a:solidFill>
          </a:ln>
        </p:spPr>
      </p:pic>
      <p:pic>
        <p:nvPicPr>
          <p:cNvPr id="13" name="Picture 12">
            <a:extLst>
              <a:ext uri="{FF2B5EF4-FFF2-40B4-BE49-F238E27FC236}">
                <a16:creationId xmlns:a16="http://schemas.microsoft.com/office/drawing/2014/main" id="{9F9A14BD-17FD-F949-B689-2DE7AD49E1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5600" y="3668111"/>
            <a:ext cx="2743200" cy="2743200"/>
          </a:xfrm>
          <a:prstGeom prst="rect">
            <a:avLst/>
          </a:prstGeom>
          <a:ln>
            <a:solidFill>
              <a:schemeClr val="tx1"/>
            </a:solidFill>
          </a:ln>
        </p:spPr>
      </p:pic>
      <p:pic>
        <p:nvPicPr>
          <p:cNvPr id="14" name="Picture 13">
            <a:extLst>
              <a:ext uri="{FF2B5EF4-FFF2-40B4-BE49-F238E27FC236}">
                <a16:creationId xmlns:a16="http://schemas.microsoft.com/office/drawing/2014/main" id="{35534021-E900-4C4F-B271-A822BCBF3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8800" y="3668111"/>
            <a:ext cx="2743200" cy="2743200"/>
          </a:xfrm>
          <a:prstGeom prst="rect">
            <a:avLst/>
          </a:prstGeom>
          <a:ln>
            <a:solidFill>
              <a:schemeClr val="tx1"/>
            </a:solidFill>
          </a:ln>
        </p:spPr>
      </p:pic>
    </p:spTree>
    <p:extLst>
      <p:ext uri="{BB962C8B-B14F-4D97-AF65-F5344CB8AC3E}">
        <p14:creationId xmlns:p14="http://schemas.microsoft.com/office/powerpoint/2010/main" val="204587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8BEE-2589-7544-BC56-FD2FFDB60D7C}"/>
              </a:ext>
            </a:extLst>
          </p:cNvPr>
          <p:cNvSpPr>
            <a:spLocks noGrp="1"/>
          </p:cNvSpPr>
          <p:nvPr>
            <p:ph type="title"/>
          </p:nvPr>
        </p:nvSpPr>
        <p:spPr>
          <a:xfrm>
            <a:off x="1295400" y="191814"/>
            <a:ext cx="9601200" cy="733097"/>
          </a:xfrm>
        </p:spPr>
        <p:txBody>
          <a:bodyPr/>
          <a:lstStyle/>
          <a:p>
            <a:r>
              <a:rPr lang="en-US" dirty="0"/>
              <a:t>ResNet-50</a:t>
            </a:r>
          </a:p>
        </p:txBody>
      </p:sp>
      <p:pic>
        <p:nvPicPr>
          <p:cNvPr id="8" name="Picture 7">
            <a:extLst>
              <a:ext uri="{FF2B5EF4-FFF2-40B4-BE49-F238E27FC236}">
                <a16:creationId xmlns:a16="http://schemas.microsoft.com/office/drawing/2014/main" id="{B3B15177-DF2B-5641-8928-E0C9B4BC6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919753"/>
            <a:ext cx="1545167" cy="5486400"/>
          </a:xfrm>
          <a:prstGeom prst="rect">
            <a:avLst/>
          </a:prstGeom>
          <a:ln>
            <a:solidFill>
              <a:schemeClr val="tx1"/>
            </a:solidFill>
          </a:ln>
        </p:spPr>
      </p:pic>
      <p:pic>
        <p:nvPicPr>
          <p:cNvPr id="9" name="Picture 8">
            <a:extLst>
              <a:ext uri="{FF2B5EF4-FFF2-40B4-BE49-F238E27FC236}">
                <a16:creationId xmlns:a16="http://schemas.microsoft.com/office/drawing/2014/main" id="{78274C19-C8C0-5D4D-B194-932581D16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900" y="914400"/>
            <a:ext cx="2743200" cy="2743200"/>
          </a:xfrm>
          <a:prstGeom prst="rect">
            <a:avLst/>
          </a:prstGeom>
          <a:ln>
            <a:solidFill>
              <a:schemeClr val="tx1"/>
            </a:solidFill>
          </a:ln>
        </p:spPr>
      </p:pic>
      <p:pic>
        <p:nvPicPr>
          <p:cNvPr id="15" name="Picture 14">
            <a:extLst>
              <a:ext uri="{FF2B5EF4-FFF2-40B4-BE49-F238E27FC236}">
                <a16:creationId xmlns:a16="http://schemas.microsoft.com/office/drawing/2014/main" id="{509DCC98-72E9-124E-8ED4-4C9BC7C73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100" y="914400"/>
            <a:ext cx="2743200" cy="2743200"/>
          </a:xfrm>
          <a:prstGeom prst="rect">
            <a:avLst/>
          </a:prstGeom>
          <a:ln>
            <a:solidFill>
              <a:schemeClr val="tx1"/>
            </a:solidFill>
          </a:ln>
        </p:spPr>
      </p:pic>
      <p:pic>
        <p:nvPicPr>
          <p:cNvPr id="16" name="Picture 15">
            <a:extLst>
              <a:ext uri="{FF2B5EF4-FFF2-40B4-BE49-F238E27FC236}">
                <a16:creationId xmlns:a16="http://schemas.microsoft.com/office/drawing/2014/main" id="{57FED0FB-C9F1-5546-8840-DAD8D18841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6300" y="914400"/>
            <a:ext cx="2743200" cy="2743200"/>
          </a:xfrm>
          <a:prstGeom prst="rect">
            <a:avLst/>
          </a:prstGeom>
          <a:ln>
            <a:solidFill>
              <a:schemeClr val="tx1"/>
            </a:solidFill>
          </a:ln>
        </p:spPr>
      </p:pic>
      <p:pic>
        <p:nvPicPr>
          <p:cNvPr id="17" name="Picture 16">
            <a:extLst>
              <a:ext uri="{FF2B5EF4-FFF2-40B4-BE49-F238E27FC236}">
                <a16:creationId xmlns:a16="http://schemas.microsoft.com/office/drawing/2014/main" id="{9EBEFC18-5502-FF41-A433-8512B7C133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667" y="3657600"/>
            <a:ext cx="2743200" cy="2743200"/>
          </a:xfrm>
          <a:prstGeom prst="rect">
            <a:avLst/>
          </a:prstGeom>
          <a:ln>
            <a:solidFill>
              <a:schemeClr val="tx1"/>
            </a:solidFill>
          </a:ln>
        </p:spPr>
      </p:pic>
      <p:pic>
        <p:nvPicPr>
          <p:cNvPr id="18" name="Picture 17">
            <a:extLst>
              <a:ext uri="{FF2B5EF4-FFF2-40B4-BE49-F238E27FC236}">
                <a16:creationId xmlns:a16="http://schemas.microsoft.com/office/drawing/2014/main" id="{84888331-3D44-AC4F-AA0E-6C5F3B33B2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8867" y="3657600"/>
            <a:ext cx="2743200" cy="2743200"/>
          </a:xfrm>
          <a:prstGeom prst="rect">
            <a:avLst/>
          </a:prstGeom>
          <a:ln>
            <a:solidFill>
              <a:schemeClr val="tx1"/>
            </a:solidFill>
          </a:ln>
        </p:spPr>
      </p:pic>
      <p:pic>
        <p:nvPicPr>
          <p:cNvPr id="19" name="Picture 18">
            <a:extLst>
              <a:ext uri="{FF2B5EF4-FFF2-40B4-BE49-F238E27FC236}">
                <a16:creationId xmlns:a16="http://schemas.microsoft.com/office/drawing/2014/main" id="{D9C409B3-66B4-534D-A52D-FCDBFAF73B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96300" y="3657600"/>
            <a:ext cx="2743200" cy="2743200"/>
          </a:xfrm>
          <a:prstGeom prst="rect">
            <a:avLst/>
          </a:prstGeom>
          <a:ln>
            <a:solidFill>
              <a:schemeClr val="tx1"/>
            </a:solidFill>
          </a:ln>
        </p:spPr>
      </p:pic>
    </p:spTree>
    <p:extLst>
      <p:ext uri="{BB962C8B-B14F-4D97-AF65-F5344CB8AC3E}">
        <p14:creationId xmlns:p14="http://schemas.microsoft.com/office/powerpoint/2010/main" val="344636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31F8-A7D1-9645-9040-98DBDBCA8DD6}"/>
              </a:ext>
            </a:extLst>
          </p:cNvPr>
          <p:cNvSpPr>
            <a:spLocks noGrp="1"/>
          </p:cNvSpPr>
          <p:nvPr>
            <p:ph type="title"/>
          </p:nvPr>
        </p:nvSpPr>
        <p:spPr/>
        <p:txBody>
          <a:bodyPr/>
          <a:lstStyle/>
          <a:p>
            <a:r>
              <a:rPr lang="en-US" dirty="0"/>
              <a:t>Selection</a:t>
            </a:r>
          </a:p>
        </p:txBody>
      </p:sp>
      <p:sp>
        <p:nvSpPr>
          <p:cNvPr id="3" name="Content Placeholder 2">
            <a:extLst>
              <a:ext uri="{FF2B5EF4-FFF2-40B4-BE49-F238E27FC236}">
                <a16:creationId xmlns:a16="http://schemas.microsoft.com/office/drawing/2014/main" id="{6166739F-4080-564A-BBA0-D237EC8459E5}"/>
              </a:ext>
            </a:extLst>
          </p:cNvPr>
          <p:cNvSpPr>
            <a:spLocks noGrp="1"/>
          </p:cNvSpPr>
          <p:nvPr>
            <p:ph idx="1"/>
          </p:nvPr>
        </p:nvSpPr>
        <p:spPr/>
        <p:txBody>
          <a:bodyPr/>
          <a:lstStyle/>
          <a:p>
            <a:r>
              <a:rPr lang="en-US" dirty="0" err="1"/>
              <a:t>ResNet</a:t>
            </a:r>
            <a:r>
              <a:rPr lang="en-US" dirty="0"/>
              <a:t> produced more visually similar representation of the actual brain, compared to Inception-v3 and Inception-ResNet-v2.</a:t>
            </a:r>
          </a:p>
          <a:p>
            <a:r>
              <a:rPr lang="en-US" dirty="0"/>
              <a:t>Notion is – The better the recreation, the more critical features the encoder is learning.</a:t>
            </a:r>
          </a:p>
          <a:p>
            <a:r>
              <a:rPr lang="en-US" dirty="0"/>
              <a:t>Risk – The recreation might be influenced by the decoder.</a:t>
            </a:r>
          </a:p>
        </p:txBody>
      </p:sp>
    </p:spTree>
    <p:extLst>
      <p:ext uri="{BB962C8B-B14F-4D97-AF65-F5344CB8AC3E}">
        <p14:creationId xmlns:p14="http://schemas.microsoft.com/office/powerpoint/2010/main" val="393429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F4122-71AC-D74B-A097-C63C602F766B}"/>
              </a:ext>
            </a:extLst>
          </p:cNvPr>
          <p:cNvSpPr>
            <a:spLocks noGrp="1"/>
          </p:cNvSpPr>
          <p:nvPr>
            <p:ph type="title"/>
          </p:nvPr>
        </p:nvSpPr>
        <p:spPr>
          <a:xfrm>
            <a:off x="1371600" y="685800"/>
            <a:ext cx="9601200" cy="911772"/>
          </a:xfrm>
        </p:spPr>
        <p:txBody>
          <a:bodyPr/>
          <a:lstStyle/>
          <a:p>
            <a:r>
              <a:rPr lang="en-US" dirty="0"/>
              <a:t>Contents</a:t>
            </a:r>
          </a:p>
        </p:txBody>
      </p:sp>
      <p:sp>
        <p:nvSpPr>
          <p:cNvPr id="4" name="Content Placeholder 3">
            <a:extLst>
              <a:ext uri="{FF2B5EF4-FFF2-40B4-BE49-F238E27FC236}">
                <a16:creationId xmlns:a16="http://schemas.microsoft.com/office/drawing/2014/main" id="{45E4C702-B3AC-0C41-BB3D-3881DF365F2D}"/>
              </a:ext>
            </a:extLst>
          </p:cNvPr>
          <p:cNvSpPr>
            <a:spLocks noGrp="1"/>
          </p:cNvSpPr>
          <p:nvPr>
            <p:ph idx="1"/>
          </p:nvPr>
        </p:nvSpPr>
        <p:spPr>
          <a:xfrm>
            <a:off x="1371600" y="1597572"/>
            <a:ext cx="9601200" cy="4574628"/>
          </a:xfrm>
        </p:spPr>
        <p:txBody>
          <a:bodyPr>
            <a:normAutofit/>
          </a:bodyPr>
          <a:lstStyle/>
          <a:p>
            <a:r>
              <a:rPr lang="en-US" dirty="0"/>
              <a:t>Datasets</a:t>
            </a:r>
          </a:p>
          <a:p>
            <a:r>
              <a:rPr lang="en-US" dirty="0"/>
              <a:t>Design</a:t>
            </a:r>
          </a:p>
          <a:p>
            <a:r>
              <a:rPr lang="en-US" dirty="0"/>
              <a:t>Human Interpretable Explanations</a:t>
            </a:r>
          </a:p>
          <a:p>
            <a:r>
              <a:rPr lang="en-US" dirty="0"/>
              <a:t>Approach</a:t>
            </a:r>
          </a:p>
          <a:p>
            <a:r>
              <a:rPr lang="en-US" dirty="0"/>
              <a:t>Building Blocks</a:t>
            </a:r>
          </a:p>
          <a:p>
            <a:r>
              <a:rPr lang="en-US" dirty="0"/>
              <a:t>Model Selection</a:t>
            </a:r>
          </a:p>
          <a:p>
            <a:r>
              <a:rPr lang="en-US" dirty="0"/>
              <a:t>Regularization</a:t>
            </a:r>
          </a:p>
          <a:p>
            <a:r>
              <a:rPr lang="en-US" dirty="0"/>
              <a:t>Architecture</a:t>
            </a:r>
          </a:p>
          <a:p>
            <a:r>
              <a:rPr lang="en-US" dirty="0"/>
              <a:t>Fine Tuning</a:t>
            </a:r>
          </a:p>
          <a:p>
            <a:r>
              <a:rPr lang="en-US" dirty="0"/>
              <a:t>Libraries</a:t>
            </a:r>
          </a:p>
        </p:txBody>
      </p:sp>
    </p:spTree>
    <p:extLst>
      <p:ext uri="{BB962C8B-B14F-4D97-AF65-F5344CB8AC3E}">
        <p14:creationId xmlns:p14="http://schemas.microsoft.com/office/powerpoint/2010/main" val="1186133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C21C-04CB-9F4D-AEF8-439EDE82314F}"/>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0379E72-C7D2-5445-8E26-B721CEC8ED58}"/>
              </a:ext>
            </a:extLst>
          </p:cNvPr>
          <p:cNvSpPr>
            <a:spLocks noGrp="1"/>
          </p:cNvSpPr>
          <p:nvPr>
            <p:ph type="body" idx="1"/>
          </p:nvPr>
        </p:nvSpPr>
        <p:spPr>
          <a:xfrm>
            <a:off x="765025" y="4216328"/>
            <a:ext cx="9612971" cy="1340312"/>
          </a:xfrm>
        </p:spPr>
        <p:txBody>
          <a:bodyPr>
            <a:normAutofit/>
          </a:bodyPr>
          <a:lstStyle/>
          <a:p>
            <a:r>
              <a:rPr lang="en-US" dirty="0"/>
              <a:t>Pretrain and Finetune the Autoencoder to learn brain features using the Public Dataset, and then adjust those weights with classification task on the Stanford dataset</a:t>
            </a:r>
          </a:p>
        </p:txBody>
      </p:sp>
    </p:spTree>
    <p:extLst>
      <p:ext uri="{BB962C8B-B14F-4D97-AF65-F5344CB8AC3E}">
        <p14:creationId xmlns:p14="http://schemas.microsoft.com/office/powerpoint/2010/main" val="2407342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D475-3FDD-5643-989D-F567B81FEE17}"/>
              </a:ext>
            </a:extLst>
          </p:cNvPr>
          <p:cNvSpPr>
            <a:spLocks noGrp="1"/>
          </p:cNvSpPr>
          <p:nvPr>
            <p:ph type="title"/>
          </p:nvPr>
        </p:nvSpPr>
        <p:spPr/>
        <p:txBody>
          <a:bodyPr/>
          <a:lstStyle/>
          <a:p>
            <a:r>
              <a:rPr lang="en-US" dirty="0"/>
              <a:t>Building Blocks</a:t>
            </a:r>
          </a:p>
        </p:txBody>
      </p:sp>
      <p:sp>
        <p:nvSpPr>
          <p:cNvPr id="3" name="Text Placeholder 2">
            <a:extLst>
              <a:ext uri="{FF2B5EF4-FFF2-40B4-BE49-F238E27FC236}">
                <a16:creationId xmlns:a16="http://schemas.microsoft.com/office/drawing/2014/main" id="{98A5D62E-145C-9B4C-A1D3-339B1C800DD7}"/>
              </a:ext>
            </a:extLst>
          </p:cNvPr>
          <p:cNvSpPr>
            <a:spLocks noGrp="1"/>
          </p:cNvSpPr>
          <p:nvPr>
            <p:ph type="body" idx="1"/>
          </p:nvPr>
        </p:nvSpPr>
        <p:spPr/>
        <p:txBody>
          <a:bodyPr/>
          <a:lstStyle/>
          <a:p>
            <a:r>
              <a:rPr lang="en-US" dirty="0"/>
              <a:t>Convolution Layers, Batch-Normalization Layers, </a:t>
            </a:r>
            <a:r>
              <a:rPr lang="en-US" dirty="0" err="1"/>
              <a:t>MaxPooling</a:t>
            </a:r>
            <a:r>
              <a:rPr lang="en-US" dirty="0"/>
              <a:t> Layers, Upscaling Layers, Global </a:t>
            </a:r>
            <a:r>
              <a:rPr lang="en-US" dirty="0" err="1"/>
              <a:t>MaxPooling</a:t>
            </a:r>
            <a:r>
              <a:rPr lang="en-US" dirty="0"/>
              <a:t> Layers, Fully-Connected Layers  </a:t>
            </a:r>
          </a:p>
        </p:txBody>
      </p:sp>
    </p:spTree>
    <p:extLst>
      <p:ext uri="{BB962C8B-B14F-4D97-AF65-F5344CB8AC3E}">
        <p14:creationId xmlns:p14="http://schemas.microsoft.com/office/powerpoint/2010/main" val="459319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8433-B523-1844-96D5-1A63EBAD3602}"/>
              </a:ext>
            </a:extLst>
          </p:cNvPr>
          <p:cNvSpPr>
            <a:spLocks noGrp="1"/>
          </p:cNvSpPr>
          <p:nvPr>
            <p:ph type="title"/>
          </p:nvPr>
        </p:nvSpPr>
        <p:spPr/>
        <p:txBody>
          <a:bodyPr/>
          <a:lstStyle/>
          <a:p>
            <a:r>
              <a:rPr lang="en-US" dirty="0"/>
              <a:t>Regularization</a:t>
            </a:r>
          </a:p>
        </p:txBody>
      </p:sp>
      <p:sp>
        <p:nvSpPr>
          <p:cNvPr id="3" name="Text Placeholder 2">
            <a:extLst>
              <a:ext uri="{FF2B5EF4-FFF2-40B4-BE49-F238E27FC236}">
                <a16:creationId xmlns:a16="http://schemas.microsoft.com/office/drawing/2014/main" id="{4C8A1D30-6855-5545-982E-1986D2DF1DF7}"/>
              </a:ext>
            </a:extLst>
          </p:cNvPr>
          <p:cNvSpPr>
            <a:spLocks noGrp="1"/>
          </p:cNvSpPr>
          <p:nvPr>
            <p:ph type="body" idx="1"/>
          </p:nvPr>
        </p:nvSpPr>
        <p:spPr/>
        <p:txBody>
          <a:bodyPr/>
          <a:lstStyle/>
          <a:p>
            <a:r>
              <a:rPr lang="en-US" dirty="0"/>
              <a:t>Batch-Normalization and Dropout</a:t>
            </a:r>
          </a:p>
        </p:txBody>
      </p:sp>
    </p:spTree>
    <p:extLst>
      <p:ext uri="{BB962C8B-B14F-4D97-AF65-F5344CB8AC3E}">
        <p14:creationId xmlns:p14="http://schemas.microsoft.com/office/powerpoint/2010/main" val="245963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438A9-93BD-E541-A581-42D59B0C6E58}"/>
              </a:ext>
            </a:extLst>
          </p:cNvPr>
          <p:cNvSpPr>
            <a:spLocks noGrp="1"/>
          </p:cNvSpPr>
          <p:nvPr>
            <p:ph type="title"/>
          </p:nvPr>
        </p:nvSpPr>
        <p:spPr/>
        <p:txBody>
          <a:bodyPr>
            <a:normAutofit/>
          </a:bodyPr>
          <a:lstStyle/>
          <a:p>
            <a:r>
              <a:rPr lang="en-US" dirty="0"/>
              <a:t>model selection</a:t>
            </a:r>
          </a:p>
        </p:txBody>
      </p:sp>
      <p:sp>
        <p:nvSpPr>
          <p:cNvPr id="3" name="Text Placeholder 2">
            <a:extLst>
              <a:ext uri="{FF2B5EF4-FFF2-40B4-BE49-F238E27FC236}">
                <a16:creationId xmlns:a16="http://schemas.microsoft.com/office/drawing/2014/main" id="{AA31994C-E6D1-D84E-84C6-2E8E9F3BF64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457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EFFB-707C-D74B-A017-730802D414DC}"/>
              </a:ext>
            </a:extLst>
          </p:cNvPr>
          <p:cNvSpPr>
            <a:spLocks noGrp="1"/>
          </p:cNvSpPr>
          <p:nvPr>
            <p:ph type="title"/>
          </p:nvPr>
        </p:nvSpPr>
        <p:spPr/>
        <p:txBody>
          <a:bodyPr>
            <a:normAutofit/>
          </a:bodyPr>
          <a:lstStyle/>
          <a:p>
            <a:r>
              <a:rPr lang="en-US" sz="4000" dirty="0"/>
              <a:t>Model Selection</a:t>
            </a:r>
          </a:p>
        </p:txBody>
      </p:sp>
      <p:sp>
        <p:nvSpPr>
          <p:cNvPr id="3" name="Text Placeholder 2">
            <a:extLst>
              <a:ext uri="{FF2B5EF4-FFF2-40B4-BE49-F238E27FC236}">
                <a16:creationId xmlns:a16="http://schemas.microsoft.com/office/drawing/2014/main" id="{759BE9C0-8593-3647-96FF-1D2E5FA22A97}"/>
              </a:ext>
            </a:extLst>
          </p:cNvPr>
          <p:cNvSpPr>
            <a:spLocks noGrp="1"/>
          </p:cNvSpPr>
          <p:nvPr>
            <p:ph type="body" idx="1"/>
          </p:nvPr>
        </p:nvSpPr>
        <p:spPr/>
        <p:txBody>
          <a:bodyPr/>
          <a:lstStyle/>
          <a:p>
            <a:r>
              <a:rPr lang="en-US" dirty="0"/>
              <a:t>Autoencoder – 72% train, 8% validation, 20% test</a:t>
            </a:r>
          </a:p>
        </p:txBody>
      </p:sp>
      <p:sp>
        <p:nvSpPr>
          <p:cNvPr id="4" name="Content Placeholder 3">
            <a:extLst>
              <a:ext uri="{FF2B5EF4-FFF2-40B4-BE49-F238E27FC236}">
                <a16:creationId xmlns:a16="http://schemas.microsoft.com/office/drawing/2014/main" id="{CACCFCBB-9D9D-7B4F-B13C-DB8A206DE0CC}"/>
              </a:ext>
            </a:extLst>
          </p:cNvPr>
          <p:cNvSpPr>
            <a:spLocks noGrp="1"/>
          </p:cNvSpPr>
          <p:nvPr>
            <p:ph sz="half" idx="2"/>
          </p:nvPr>
        </p:nvSpPr>
        <p:spPr/>
        <p:txBody>
          <a:bodyPr>
            <a:normAutofit/>
          </a:bodyPr>
          <a:lstStyle/>
          <a:p>
            <a:r>
              <a:rPr lang="en-US" dirty="0" err="1"/>
              <a:t>resnet_layers</a:t>
            </a:r>
            <a:endParaRPr lang="en-US" dirty="0"/>
          </a:p>
          <a:p>
            <a:r>
              <a:rPr lang="en-US" dirty="0" err="1"/>
              <a:t>top_filters</a:t>
            </a:r>
            <a:endParaRPr lang="en-US" dirty="0"/>
          </a:p>
          <a:p>
            <a:r>
              <a:rPr lang="en-US" dirty="0" err="1"/>
              <a:t>reduction_layers</a:t>
            </a:r>
            <a:endParaRPr lang="en-US" dirty="0"/>
          </a:p>
          <a:p>
            <a:r>
              <a:rPr lang="en-US" dirty="0" err="1"/>
              <a:t>neck_layers</a:t>
            </a:r>
            <a:endParaRPr lang="en-US" dirty="0"/>
          </a:p>
        </p:txBody>
      </p:sp>
      <p:sp>
        <p:nvSpPr>
          <p:cNvPr id="5" name="Text Placeholder 4">
            <a:extLst>
              <a:ext uri="{FF2B5EF4-FFF2-40B4-BE49-F238E27FC236}">
                <a16:creationId xmlns:a16="http://schemas.microsoft.com/office/drawing/2014/main" id="{728B29A0-9F79-4444-A034-774FC45AAB1B}"/>
              </a:ext>
            </a:extLst>
          </p:cNvPr>
          <p:cNvSpPr>
            <a:spLocks noGrp="1"/>
          </p:cNvSpPr>
          <p:nvPr>
            <p:ph type="body" sz="quarter" idx="3"/>
          </p:nvPr>
        </p:nvSpPr>
        <p:spPr/>
        <p:txBody>
          <a:bodyPr/>
          <a:lstStyle/>
          <a:p>
            <a:r>
              <a:rPr lang="en-US" dirty="0"/>
              <a:t>Classifier – 90% train, 10% test</a:t>
            </a:r>
          </a:p>
        </p:txBody>
      </p:sp>
      <p:sp>
        <p:nvSpPr>
          <p:cNvPr id="6" name="Content Placeholder 5">
            <a:extLst>
              <a:ext uri="{FF2B5EF4-FFF2-40B4-BE49-F238E27FC236}">
                <a16:creationId xmlns:a16="http://schemas.microsoft.com/office/drawing/2014/main" id="{BA530FBD-5FC0-E745-B3CB-DC591AE8F8EF}"/>
              </a:ext>
            </a:extLst>
          </p:cNvPr>
          <p:cNvSpPr>
            <a:spLocks noGrp="1"/>
          </p:cNvSpPr>
          <p:nvPr>
            <p:ph sz="quarter" idx="4"/>
          </p:nvPr>
        </p:nvSpPr>
        <p:spPr/>
        <p:txBody>
          <a:bodyPr>
            <a:normAutofit/>
          </a:bodyPr>
          <a:lstStyle/>
          <a:p>
            <a:r>
              <a:rPr lang="en-US" dirty="0"/>
              <a:t>neurons</a:t>
            </a:r>
          </a:p>
          <a:p>
            <a:r>
              <a:rPr lang="en-US" dirty="0"/>
              <a:t>dropout</a:t>
            </a:r>
          </a:p>
        </p:txBody>
      </p:sp>
    </p:spTree>
    <p:extLst>
      <p:ext uri="{BB962C8B-B14F-4D97-AF65-F5344CB8AC3E}">
        <p14:creationId xmlns:p14="http://schemas.microsoft.com/office/powerpoint/2010/main" val="210194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28DA-BF09-954D-A40D-BD0B8BF958D3}"/>
              </a:ext>
            </a:extLst>
          </p:cNvPr>
          <p:cNvSpPr>
            <a:spLocks noGrp="1"/>
          </p:cNvSpPr>
          <p:nvPr>
            <p:ph type="title"/>
          </p:nvPr>
        </p:nvSpPr>
        <p:spPr/>
        <p:txBody>
          <a:bodyPr/>
          <a:lstStyle/>
          <a:p>
            <a:r>
              <a:rPr lang="en-US" dirty="0"/>
              <a:t> Model Selection</a:t>
            </a:r>
          </a:p>
        </p:txBody>
      </p:sp>
      <p:sp>
        <p:nvSpPr>
          <p:cNvPr id="3" name="Content Placeholder 2">
            <a:extLst>
              <a:ext uri="{FF2B5EF4-FFF2-40B4-BE49-F238E27FC236}">
                <a16:creationId xmlns:a16="http://schemas.microsoft.com/office/drawing/2014/main" id="{ED6F47CD-2526-E34F-98DA-9DFDFDBFABAF}"/>
              </a:ext>
            </a:extLst>
          </p:cNvPr>
          <p:cNvSpPr>
            <a:spLocks noGrp="1"/>
          </p:cNvSpPr>
          <p:nvPr>
            <p:ph idx="1"/>
          </p:nvPr>
        </p:nvSpPr>
        <p:spPr>
          <a:xfrm>
            <a:off x="1371600" y="2286000"/>
            <a:ext cx="9601200" cy="2000250"/>
          </a:xfrm>
        </p:spPr>
        <p:txBody>
          <a:bodyPr/>
          <a:lstStyle/>
          <a:p>
            <a:r>
              <a:rPr lang="en-US" dirty="0"/>
              <a:t>All models were trained till 100 epochs.</a:t>
            </a:r>
          </a:p>
          <a:p>
            <a:r>
              <a:rPr lang="en-US" dirty="0" err="1"/>
              <a:t>EarlyStopping</a:t>
            </a:r>
            <a:r>
              <a:rPr lang="en-US" dirty="0"/>
              <a:t> was used to monitor the training, and stop once the validation loss doesn’t improve in 5 turns.</a:t>
            </a:r>
          </a:p>
          <a:p>
            <a:r>
              <a:rPr lang="en-US" dirty="0"/>
              <a:t>Model Checkpoint was used to save the model every time there was an improvement in the validation loss.</a:t>
            </a:r>
          </a:p>
        </p:txBody>
      </p:sp>
    </p:spTree>
    <p:extLst>
      <p:ext uri="{BB962C8B-B14F-4D97-AF65-F5344CB8AC3E}">
        <p14:creationId xmlns:p14="http://schemas.microsoft.com/office/powerpoint/2010/main" val="3297230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8E27-8A56-2146-93A2-038EA0C2001A}"/>
              </a:ext>
            </a:extLst>
          </p:cNvPr>
          <p:cNvSpPr>
            <a:spLocks noGrp="1"/>
          </p:cNvSpPr>
          <p:nvPr>
            <p:ph type="title"/>
          </p:nvPr>
        </p:nvSpPr>
        <p:spPr>
          <a:xfrm>
            <a:off x="1371600" y="685800"/>
            <a:ext cx="9601200" cy="728663"/>
          </a:xfrm>
        </p:spPr>
        <p:txBody>
          <a:bodyPr/>
          <a:lstStyle/>
          <a:p>
            <a:r>
              <a:rPr lang="en-US" dirty="0"/>
              <a:t>Model Selection</a:t>
            </a:r>
          </a:p>
        </p:txBody>
      </p:sp>
      <p:pic>
        <p:nvPicPr>
          <p:cNvPr id="5" name="Picture 4" descr="A close up of a map&#13;&#10;&#13;&#10;Description automatically generated">
            <a:extLst>
              <a:ext uri="{FF2B5EF4-FFF2-40B4-BE49-F238E27FC236}">
                <a16:creationId xmlns:a16="http://schemas.microsoft.com/office/drawing/2014/main" id="{10460FE8-1127-0E43-B131-F172117288EF}"/>
              </a:ext>
            </a:extLst>
          </p:cNvPr>
          <p:cNvPicPr>
            <a:picLocks noChangeAspect="1"/>
          </p:cNvPicPr>
          <p:nvPr/>
        </p:nvPicPr>
        <p:blipFill>
          <a:blip r:embed="rId2"/>
          <a:stretch>
            <a:fillRect/>
          </a:stretch>
        </p:blipFill>
        <p:spPr>
          <a:xfrm>
            <a:off x="3037681" y="1414463"/>
            <a:ext cx="6269038" cy="2514600"/>
          </a:xfrm>
          <a:prstGeom prst="rect">
            <a:avLst/>
          </a:prstGeom>
        </p:spPr>
      </p:pic>
      <p:pic>
        <p:nvPicPr>
          <p:cNvPr id="7" name="Picture 6" descr="A close up of a map&#13;&#10;&#13;&#10;Description automatically generated">
            <a:extLst>
              <a:ext uri="{FF2B5EF4-FFF2-40B4-BE49-F238E27FC236}">
                <a16:creationId xmlns:a16="http://schemas.microsoft.com/office/drawing/2014/main" id="{EB089DC1-68B1-8541-B2A8-C73281E117AA}"/>
              </a:ext>
            </a:extLst>
          </p:cNvPr>
          <p:cNvPicPr>
            <a:picLocks noChangeAspect="1"/>
          </p:cNvPicPr>
          <p:nvPr/>
        </p:nvPicPr>
        <p:blipFill rotWithShape="1">
          <a:blip r:embed="rId3"/>
          <a:srcRect r="648"/>
          <a:stretch/>
        </p:blipFill>
        <p:spPr>
          <a:xfrm>
            <a:off x="3037681" y="4043363"/>
            <a:ext cx="6269038" cy="2514600"/>
          </a:xfrm>
          <a:prstGeom prst="rect">
            <a:avLst/>
          </a:prstGeom>
        </p:spPr>
      </p:pic>
    </p:spTree>
    <p:extLst>
      <p:ext uri="{BB962C8B-B14F-4D97-AF65-F5344CB8AC3E}">
        <p14:creationId xmlns:p14="http://schemas.microsoft.com/office/powerpoint/2010/main" val="96616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38E27-8A56-2146-93A2-038EA0C2001A}"/>
              </a:ext>
            </a:extLst>
          </p:cNvPr>
          <p:cNvSpPr>
            <a:spLocks noGrp="1"/>
          </p:cNvSpPr>
          <p:nvPr>
            <p:ph type="title"/>
          </p:nvPr>
        </p:nvSpPr>
        <p:spPr>
          <a:xfrm>
            <a:off x="1371600" y="685800"/>
            <a:ext cx="9601200" cy="728663"/>
          </a:xfrm>
        </p:spPr>
        <p:txBody>
          <a:bodyPr/>
          <a:lstStyle/>
          <a:p>
            <a:r>
              <a:rPr lang="en-US" dirty="0"/>
              <a:t>Model Selection</a:t>
            </a:r>
          </a:p>
        </p:txBody>
      </p:sp>
      <p:pic>
        <p:nvPicPr>
          <p:cNvPr id="4" name="Picture 3" descr="A close up of a map&#13;&#10;&#13;&#10;Description automatically generated">
            <a:extLst>
              <a:ext uri="{FF2B5EF4-FFF2-40B4-BE49-F238E27FC236}">
                <a16:creationId xmlns:a16="http://schemas.microsoft.com/office/drawing/2014/main" id="{5FC55893-FBD9-2948-9192-1DF53CCCA08D}"/>
              </a:ext>
            </a:extLst>
          </p:cNvPr>
          <p:cNvPicPr>
            <a:picLocks noChangeAspect="1"/>
          </p:cNvPicPr>
          <p:nvPr/>
        </p:nvPicPr>
        <p:blipFill>
          <a:blip r:embed="rId2"/>
          <a:stretch>
            <a:fillRect/>
          </a:stretch>
        </p:blipFill>
        <p:spPr>
          <a:xfrm>
            <a:off x="2929574" y="1414463"/>
            <a:ext cx="6332852" cy="2514600"/>
          </a:xfrm>
          <a:prstGeom prst="rect">
            <a:avLst/>
          </a:prstGeom>
        </p:spPr>
      </p:pic>
      <p:pic>
        <p:nvPicPr>
          <p:cNvPr id="8" name="Picture 7" descr="A close up of a logo&#13;&#10;&#13;&#10;Description automatically generated">
            <a:extLst>
              <a:ext uri="{FF2B5EF4-FFF2-40B4-BE49-F238E27FC236}">
                <a16:creationId xmlns:a16="http://schemas.microsoft.com/office/drawing/2014/main" id="{740254C5-573A-194F-B83B-300BE1CD0B02}"/>
              </a:ext>
            </a:extLst>
          </p:cNvPr>
          <p:cNvPicPr>
            <a:picLocks noChangeAspect="1"/>
          </p:cNvPicPr>
          <p:nvPr/>
        </p:nvPicPr>
        <p:blipFill rotWithShape="1">
          <a:blip r:embed="rId3"/>
          <a:srcRect r="782"/>
          <a:stretch/>
        </p:blipFill>
        <p:spPr>
          <a:xfrm>
            <a:off x="2929574" y="4042039"/>
            <a:ext cx="6332852" cy="2514600"/>
          </a:xfrm>
          <a:prstGeom prst="rect">
            <a:avLst/>
          </a:prstGeom>
        </p:spPr>
      </p:pic>
    </p:spTree>
    <p:extLst>
      <p:ext uri="{BB962C8B-B14F-4D97-AF65-F5344CB8AC3E}">
        <p14:creationId xmlns:p14="http://schemas.microsoft.com/office/powerpoint/2010/main" val="306230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2A6F5-F852-304F-BF1B-A779FCA04EEB}"/>
              </a:ext>
            </a:extLst>
          </p:cNvPr>
          <p:cNvSpPr>
            <a:spLocks noGrp="1"/>
          </p:cNvSpPr>
          <p:nvPr>
            <p:ph type="title"/>
          </p:nvPr>
        </p:nvSpPr>
        <p:spPr/>
        <p:txBody>
          <a:bodyPr/>
          <a:lstStyle/>
          <a:p>
            <a:r>
              <a:rPr lang="en-US" dirty="0"/>
              <a:t>Environment</a:t>
            </a:r>
          </a:p>
        </p:txBody>
      </p:sp>
      <p:sp>
        <p:nvSpPr>
          <p:cNvPr id="3" name="Text Placeholder 2">
            <a:extLst>
              <a:ext uri="{FF2B5EF4-FFF2-40B4-BE49-F238E27FC236}">
                <a16:creationId xmlns:a16="http://schemas.microsoft.com/office/drawing/2014/main" id="{58EDC4A9-4F6B-954E-AF62-875D16E8DEAF}"/>
              </a:ext>
            </a:extLst>
          </p:cNvPr>
          <p:cNvSpPr>
            <a:spLocks noGrp="1"/>
          </p:cNvSpPr>
          <p:nvPr>
            <p:ph type="body" idx="1"/>
          </p:nvPr>
        </p:nvSpPr>
        <p:spPr/>
        <p:txBody>
          <a:bodyPr/>
          <a:lstStyle/>
          <a:p>
            <a:r>
              <a:rPr lang="en-US" dirty="0"/>
              <a:t>The work environment used to develop this project</a:t>
            </a:r>
          </a:p>
        </p:txBody>
      </p:sp>
    </p:spTree>
    <p:extLst>
      <p:ext uri="{BB962C8B-B14F-4D97-AF65-F5344CB8AC3E}">
        <p14:creationId xmlns:p14="http://schemas.microsoft.com/office/powerpoint/2010/main" val="28619991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E7A9-5664-D74F-A8F7-38753C3383FA}"/>
              </a:ext>
            </a:extLst>
          </p:cNvPr>
          <p:cNvSpPr>
            <a:spLocks noGrp="1"/>
          </p:cNvSpPr>
          <p:nvPr>
            <p:ph type="title"/>
          </p:nvPr>
        </p:nvSpPr>
        <p:spPr>
          <a:xfrm>
            <a:off x="1371600" y="685800"/>
            <a:ext cx="9601200" cy="733097"/>
          </a:xfrm>
        </p:spPr>
        <p:txBody>
          <a:bodyPr/>
          <a:lstStyle/>
          <a:p>
            <a:r>
              <a:rPr lang="en-US" dirty="0"/>
              <a:t>Work Environment</a:t>
            </a:r>
          </a:p>
        </p:txBody>
      </p:sp>
      <p:sp>
        <p:nvSpPr>
          <p:cNvPr id="3" name="Content Placeholder 2">
            <a:extLst>
              <a:ext uri="{FF2B5EF4-FFF2-40B4-BE49-F238E27FC236}">
                <a16:creationId xmlns:a16="http://schemas.microsoft.com/office/drawing/2014/main" id="{2D762EB3-18E3-094F-9C2F-678D565CB9FF}"/>
              </a:ext>
            </a:extLst>
          </p:cNvPr>
          <p:cNvSpPr>
            <a:spLocks noGrp="1"/>
          </p:cNvSpPr>
          <p:nvPr>
            <p:ph idx="1"/>
          </p:nvPr>
        </p:nvSpPr>
        <p:spPr>
          <a:xfrm>
            <a:off x="1371600" y="1618593"/>
            <a:ext cx="9601200" cy="4248807"/>
          </a:xfrm>
        </p:spPr>
        <p:txBody>
          <a:bodyPr>
            <a:normAutofit/>
          </a:bodyPr>
          <a:lstStyle/>
          <a:p>
            <a:r>
              <a:rPr lang="en-US" dirty="0" err="1">
                <a:solidFill>
                  <a:srgbClr val="000000"/>
                </a:solidFill>
              </a:rPr>
              <a:t>Tensorflow</a:t>
            </a:r>
            <a:r>
              <a:rPr lang="en-US" dirty="0">
                <a:solidFill>
                  <a:srgbClr val="000000"/>
                </a:solidFill>
              </a:rPr>
              <a:t> GPU – 1.4.0</a:t>
            </a:r>
          </a:p>
          <a:p>
            <a:r>
              <a:rPr lang="en-US" dirty="0" err="1">
                <a:solidFill>
                  <a:srgbClr val="000000"/>
                </a:solidFill>
              </a:rPr>
              <a:t>Keras</a:t>
            </a:r>
            <a:r>
              <a:rPr lang="en-US" dirty="0">
                <a:solidFill>
                  <a:srgbClr val="000000"/>
                </a:solidFill>
              </a:rPr>
              <a:t> Applications – 1.0.8</a:t>
            </a:r>
          </a:p>
          <a:p>
            <a:r>
              <a:rPr lang="en-US" dirty="0" err="1">
                <a:solidFill>
                  <a:srgbClr val="000000"/>
                </a:solidFill>
              </a:rPr>
              <a:t>Keras</a:t>
            </a:r>
            <a:r>
              <a:rPr lang="en-US" dirty="0">
                <a:solidFill>
                  <a:srgbClr val="000000"/>
                </a:solidFill>
              </a:rPr>
              <a:t> – 2.1.5</a:t>
            </a:r>
          </a:p>
          <a:p>
            <a:r>
              <a:rPr lang="en-US" dirty="0">
                <a:solidFill>
                  <a:srgbClr val="000000"/>
                </a:solidFill>
              </a:rPr>
              <a:t>Python 2.7</a:t>
            </a:r>
          </a:p>
          <a:p>
            <a:r>
              <a:rPr lang="en-US" dirty="0" err="1">
                <a:solidFill>
                  <a:srgbClr val="000000"/>
                </a:solidFill>
              </a:rPr>
              <a:t>ImageIO</a:t>
            </a:r>
            <a:endParaRPr lang="en-US" dirty="0">
              <a:solidFill>
                <a:srgbClr val="000000"/>
              </a:solidFill>
            </a:endParaRPr>
          </a:p>
          <a:p>
            <a:r>
              <a:rPr lang="en-US" dirty="0" err="1">
                <a:solidFill>
                  <a:srgbClr val="000000"/>
                </a:solidFill>
              </a:rPr>
              <a:t>Scikit</a:t>
            </a:r>
            <a:r>
              <a:rPr lang="en-US" dirty="0">
                <a:solidFill>
                  <a:srgbClr val="000000"/>
                </a:solidFill>
              </a:rPr>
              <a:t>-Learn</a:t>
            </a:r>
          </a:p>
          <a:p>
            <a:r>
              <a:rPr lang="en-US" dirty="0" err="1">
                <a:solidFill>
                  <a:srgbClr val="000000"/>
                </a:solidFill>
              </a:rPr>
              <a:t>Numpy</a:t>
            </a:r>
            <a:endParaRPr lang="en-US" dirty="0">
              <a:solidFill>
                <a:srgbClr val="000000"/>
              </a:solidFill>
            </a:endParaRPr>
          </a:p>
          <a:p>
            <a:r>
              <a:rPr lang="en-US" dirty="0" err="1"/>
              <a:t>Pydicom</a:t>
            </a:r>
            <a:endParaRPr lang="en-US" dirty="0"/>
          </a:p>
          <a:p>
            <a:r>
              <a:rPr lang="en-US" dirty="0" err="1"/>
              <a:t>Nibabel</a:t>
            </a:r>
            <a:endParaRPr lang="en-US" dirty="0"/>
          </a:p>
        </p:txBody>
      </p:sp>
    </p:spTree>
    <p:extLst>
      <p:ext uri="{BB962C8B-B14F-4D97-AF65-F5344CB8AC3E}">
        <p14:creationId xmlns:p14="http://schemas.microsoft.com/office/powerpoint/2010/main" val="2498992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5E71-8085-FB4F-9BC9-836966060313}"/>
              </a:ext>
            </a:extLst>
          </p:cNvPr>
          <p:cNvSpPr>
            <a:spLocks noGrp="1"/>
          </p:cNvSpPr>
          <p:nvPr>
            <p:ph type="title"/>
          </p:nvPr>
        </p:nvSpPr>
        <p:spPr/>
        <p:txBody>
          <a:bodyPr/>
          <a:lstStyle/>
          <a:p>
            <a:r>
              <a:rPr lang="en-US" dirty="0"/>
              <a:t>Data sets</a:t>
            </a:r>
          </a:p>
        </p:txBody>
      </p:sp>
      <p:sp>
        <p:nvSpPr>
          <p:cNvPr id="3" name="Text Placeholder 2">
            <a:extLst>
              <a:ext uri="{FF2B5EF4-FFF2-40B4-BE49-F238E27FC236}">
                <a16:creationId xmlns:a16="http://schemas.microsoft.com/office/drawing/2014/main" id="{D362B881-8A8F-5F49-A40C-F41F2AB18D72}"/>
              </a:ext>
            </a:extLst>
          </p:cNvPr>
          <p:cNvSpPr>
            <a:spLocks noGrp="1"/>
          </p:cNvSpPr>
          <p:nvPr>
            <p:ph type="body" idx="1"/>
          </p:nvPr>
        </p:nvSpPr>
        <p:spPr/>
        <p:txBody>
          <a:bodyPr/>
          <a:lstStyle/>
          <a:p>
            <a:r>
              <a:rPr lang="en-US" dirty="0"/>
              <a:t>Open Dataset and Stanford Dataset</a:t>
            </a:r>
          </a:p>
        </p:txBody>
      </p:sp>
    </p:spTree>
    <p:extLst>
      <p:ext uri="{BB962C8B-B14F-4D97-AF65-F5344CB8AC3E}">
        <p14:creationId xmlns:p14="http://schemas.microsoft.com/office/powerpoint/2010/main" val="2206103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9AF71-5995-1140-ADF8-02F8220FF0CB}"/>
              </a:ext>
            </a:extLst>
          </p:cNvPr>
          <p:cNvSpPr>
            <a:spLocks noGrp="1"/>
          </p:cNvSpPr>
          <p:nvPr>
            <p:ph type="title"/>
          </p:nvPr>
        </p:nvSpPr>
        <p:spPr/>
        <p:txBody>
          <a:bodyPr/>
          <a:lstStyle/>
          <a:p>
            <a:r>
              <a:rPr lang="en-US" dirty="0" err="1"/>
              <a:t>Keras</a:t>
            </a:r>
            <a:r>
              <a:rPr lang="en-US" dirty="0"/>
              <a:t> graphs</a:t>
            </a:r>
          </a:p>
        </p:txBody>
      </p:sp>
      <p:sp>
        <p:nvSpPr>
          <p:cNvPr id="3" name="Text Placeholder 2">
            <a:extLst>
              <a:ext uri="{FF2B5EF4-FFF2-40B4-BE49-F238E27FC236}">
                <a16:creationId xmlns:a16="http://schemas.microsoft.com/office/drawing/2014/main" id="{011FF6FF-D57D-DF4C-9DB8-6524261944F2}"/>
              </a:ext>
            </a:extLst>
          </p:cNvPr>
          <p:cNvSpPr>
            <a:spLocks noGrp="1"/>
          </p:cNvSpPr>
          <p:nvPr>
            <p:ph type="body" idx="1"/>
          </p:nvPr>
        </p:nvSpPr>
        <p:spPr/>
        <p:txBody>
          <a:bodyPr/>
          <a:lstStyle/>
          <a:p>
            <a:r>
              <a:rPr lang="en-US" dirty="0"/>
              <a:t>A look into 1 of the best model </a:t>
            </a:r>
          </a:p>
        </p:txBody>
      </p:sp>
    </p:spTree>
    <p:extLst>
      <p:ext uri="{BB962C8B-B14F-4D97-AF65-F5344CB8AC3E}">
        <p14:creationId xmlns:p14="http://schemas.microsoft.com/office/powerpoint/2010/main" val="247467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6B573E48-478D-3444-8965-8F2FE1257300}"/>
              </a:ext>
            </a:extLst>
          </p:cNvPr>
          <p:cNvPicPr>
            <a:picLocks noChangeAspect="1"/>
          </p:cNvPicPr>
          <p:nvPr/>
        </p:nvPicPr>
        <p:blipFill>
          <a:blip r:embed="rId2"/>
          <a:stretch>
            <a:fillRect/>
          </a:stretch>
        </p:blipFill>
        <p:spPr>
          <a:xfrm>
            <a:off x="3885691" y="369333"/>
            <a:ext cx="2143639" cy="750274"/>
          </a:xfrm>
          <a:prstGeom prst="rect">
            <a:avLst/>
          </a:prstGeom>
          <a:ln>
            <a:solidFill>
              <a:schemeClr val="tx1"/>
            </a:solidFill>
          </a:ln>
        </p:spPr>
      </p:pic>
      <p:pic>
        <p:nvPicPr>
          <p:cNvPr id="3" name="Picture 2" descr="A screenshot of a cell phone&#10;&#10;Description automatically generated">
            <a:extLst>
              <a:ext uri="{FF2B5EF4-FFF2-40B4-BE49-F238E27FC236}">
                <a16:creationId xmlns:a16="http://schemas.microsoft.com/office/drawing/2014/main" id="{815AAA75-561E-2E4B-BB9E-7B528DD666EC}"/>
              </a:ext>
            </a:extLst>
          </p:cNvPr>
          <p:cNvPicPr>
            <a:picLocks noChangeAspect="1"/>
          </p:cNvPicPr>
          <p:nvPr/>
        </p:nvPicPr>
        <p:blipFill>
          <a:blip r:embed="rId3"/>
          <a:stretch>
            <a:fillRect/>
          </a:stretch>
        </p:blipFill>
        <p:spPr>
          <a:xfrm>
            <a:off x="1234704" y="369333"/>
            <a:ext cx="2454767" cy="1828800"/>
          </a:xfrm>
          <a:prstGeom prst="rect">
            <a:avLst/>
          </a:prstGeom>
          <a:ln>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48ABA623-344D-0B41-8248-CEF6677609DD}"/>
              </a:ext>
            </a:extLst>
          </p:cNvPr>
          <p:cNvPicPr>
            <a:picLocks noChangeAspect="1"/>
          </p:cNvPicPr>
          <p:nvPr/>
        </p:nvPicPr>
        <p:blipFill>
          <a:blip r:embed="rId4"/>
          <a:stretch>
            <a:fillRect/>
          </a:stretch>
        </p:blipFill>
        <p:spPr>
          <a:xfrm>
            <a:off x="3850304" y="1598057"/>
            <a:ext cx="2312746" cy="5197185"/>
          </a:xfrm>
          <a:prstGeom prst="rect">
            <a:avLst/>
          </a:prstGeom>
          <a:ln>
            <a:solidFill>
              <a:schemeClr val="tx1"/>
            </a:solidFill>
          </a:ln>
        </p:spPr>
      </p:pic>
      <p:pic>
        <p:nvPicPr>
          <p:cNvPr id="5" name="Picture 4" descr="A screenshot of a cell phone&#10;&#10;Description automatically generated">
            <a:extLst>
              <a:ext uri="{FF2B5EF4-FFF2-40B4-BE49-F238E27FC236}">
                <a16:creationId xmlns:a16="http://schemas.microsoft.com/office/drawing/2014/main" id="{F4C9C880-D8CA-464E-8F16-EC0A698EA67E}"/>
              </a:ext>
            </a:extLst>
          </p:cNvPr>
          <p:cNvPicPr>
            <a:picLocks noChangeAspect="1"/>
          </p:cNvPicPr>
          <p:nvPr/>
        </p:nvPicPr>
        <p:blipFill>
          <a:blip r:embed="rId5"/>
          <a:stretch>
            <a:fillRect/>
          </a:stretch>
        </p:blipFill>
        <p:spPr>
          <a:xfrm>
            <a:off x="1234703" y="2577467"/>
            <a:ext cx="2340864" cy="4217775"/>
          </a:xfrm>
          <a:prstGeom prst="rect">
            <a:avLst/>
          </a:prstGeom>
          <a:ln>
            <a:solidFill>
              <a:schemeClr val="tx1"/>
            </a:solidFill>
          </a:ln>
        </p:spPr>
      </p:pic>
      <p:pic>
        <p:nvPicPr>
          <p:cNvPr id="11" name="Picture 10" descr="A screenshot of a cell phone&#13;&#10;&#13;&#10;Description automatically generated">
            <a:extLst>
              <a:ext uri="{FF2B5EF4-FFF2-40B4-BE49-F238E27FC236}">
                <a16:creationId xmlns:a16="http://schemas.microsoft.com/office/drawing/2014/main" id="{5A4E51B7-2496-8E4C-B38D-44774C651666}"/>
              </a:ext>
            </a:extLst>
          </p:cNvPr>
          <p:cNvPicPr>
            <a:picLocks noChangeAspect="1"/>
          </p:cNvPicPr>
          <p:nvPr/>
        </p:nvPicPr>
        <p:blipFill>
          <a:blip r:embed="rId6"/>
          <a:stretch>
            <a:fillRect/>
          </a:stretch>
        </p:blipFill>
        <p:spPr>
          <a:xfrm>
            <a:off x="7519302" y="0"/>
            <a:ext cx="3467161" cy="6858000"/>
          </a:xfrm>
          <a:prstGeom prst="rect">
            <a:avLst/>
          </a:prstGeom>
          <a:ln>
            <a:solidFill>
              <a:schemeClr val="tx1"/>
            </a:solidFill>
          </a:ln>
        </p:spPr>
      </p:pic>
      <p:sp>
        <p:nvSpPr>
          <p:cNvPr id="12" name="TextBox 11">
            <a:extLst>
              <a:ext uri="{FF2B5EF4-FFF2-40B4-BE49-F238E27FC236}">
                <a16:creationId xmlns:a16="http://schemas.microsoft.com/office/drawing/2014/main" id="{AB67D362-F48F-E44F-9256-FEF951D75EB1}"/>
              </a:ext>
            </a:extLst>
          </p:cNvPr>
          <p:cNvSpPr txBox="1"/>
          <p:nvPr/>
        </p:nvSpPr>
        <p:spPr>
          <a:xfrm>
            <a:off x="1234703" y="0"/>
            <a:ext cx="1416606" cy="369332"/>
          </a:xfrm>
          <a:prstGeom prst="rect">
            <a:avLst/>
          </a:prstGeom>
          <a:noFill/>
        </p:spPr>
        <p:txBody>
          <a:bodyPr wrap="none" rtlCol="0">
            <a:spAutoFit/>
          </a:bodyPr>
          <a:lstStyle/>
          <a:p>
            <a:r>
              <a:rPr lang="en-US" dirty="0" err="1"/>
              <a:t>AutoEncoder</a:t>
            </a:r>
            <a:endParaRPr lang="en-US" dirty="0"/>
          </a:p>
        </p:txBody>
      </p:sp>
      <p:sp>
        <p:nvSpPr>
          <p:cNvPr id="21" name="TextBox 20">
            <a:extLst>
              <a:ext uri="{FF2B5EF4-FFF2-40B4-BE49-F238E27FC236}">
                <a16:creationId xmlns:a16="http://schemas.microsoft.com/office/drawing/2014/main" id="{61C61DB8-6835-134E-8D42-700EEEC2AA7D}"/>
              </a:ext>
            </a:extLst>
          </p:cNvPr>
          <p:cNvSpPr txBox="1"/>
          <p:nvPr/>
        </p:nvSpPr>
        <p:spPr>
          <a:xfrm>
            <a:off x="1234703" y="2198133"/>
            <a:ext cx="984565" cy="369332"/>
          </a:xfrm>
          <a:prstGeom prst="rect">
            <a:avLst/>
          </a:prstGeom>
          <a:noFill/>
        </p:spPr>
        <p:txBody>
          <a:bodyPr wrap="none" rtlCol="0">
            <a:spAutoFit/>
          </a:bodyPr>
          <a:lstStyle/>
          <a:p>
            <a:r>
              <a:rPr lang="en-US" dirty="0"/>
              <a:t>Encoder</a:t>
            </a:r>
          </a:p>
        </p:txBody>
      </p:sp>
      <p:sp>
        <p:nvSpPr>
          <p:cNvPr id="22" name="TextBox 21">
            <a:extLst>
              <a:ext uri="{FF2B5EF4-FFF2-40B4-BE49-F238E27FC236}">
                <a16:creationId xmlns:a16="http://schemas.microsoft.com/office/drawing/2014/main" id="{634193F3-6D1D-2E44-B5C0-0A1C6A351025}"/>
              </a:ext>
            </a:extLst>
          </p:cNvPr>
          <p:cNvSpPr txBox="1"/>
          <p:nvPr/>
        </p:nvSpPr>
        <p:spPr>
          <a:xfrm>
            <a:off x="3850303" y="0"/>
            <a:ext cx="1224822" cy="369332"/>
          </a:xfrm>
          <a:prstGeom prst="rect">
            <a:avLst/>
          </a:prstGeom>
          <a:noFill/>
        </p:spPr>
        <p:txBody>
          <a:bodyPr wrap="none" rtlCol="0">
            <a:spAutoFit/>
          </a:bodyPr>
          <a:lstStyle/>
          <a:p>
            <a:r>
              <a:rPr lang="en-US" dirty="0"/>
              <a:t>Bottleneck</a:t>
            </a:r>
          </a:p>
        </p:txBody>
      </p:sp>
      <p:sp>
        <p:nvSpPr>
          <p:cNvPr id="24" name="TextBox 23">
            <a:extLst>
              <a:ext uri="{FF2B5EF4-FFF2-40B4-BE49-F238E27FC236}">
                <a16:creationId xmlns:a16="http://schemas.microsoft.com/office/drawing/2014/main" id="{3A8B26C7-C20A-1247-96E9-FB16B7261891}"/>
              </a:ext>
            </a:extLst>
          </p:cNvPr>
          <p:cNvSpPr txBox="1"/>
          <p:nvPr/>
        </p:nvSpPr>
        <p:spPr>
          <a:xfrm>
            <a:off x="3850303" y="1228725"/>
            <a:ext cx="1002197" cy="369332"/>
          </a:xfrm>
          <a:prstGeom prst="rect">
            <a:avLst/>
          </a:prstGeom>
          <a:noFill/>
        </p:spPr>
        <p:txBody>
          <a:bodyPr wrap="none" rtlCol="0">
            <a:spAutoFit/>
          </a:bodyPr>
          <a:lstStyle/>
          <a:p>
            <a:r>
              <a:rPr lang="en-US" dirty="0"/>
              <a:t>Decoder</a:t>
            </a:r>
          </a:p>
        </p:txBody>
      </p:sp>
      <p:sp>
        <p:nvSpPr>
          <p:cNvPr id="26" name="TextBox 25">
            <a:extLst>
              <a:ext uri="{FF2B5EF4-FFF2-40B4-BE49-F238E27FC236}">
                <a16:creationId xmlns:a16="http://schemas.microsoft.com/office/drawing/2014/main" id="{4E8A3B6D-6658-ED44-8407-AA358B081AC8}"/>
              </a:ext>
            </a:extLst>
          </p:cNvPr>
          <p:cNvSpPr txBox="1"/>
          <p:nvPr/>
        </p:nvSpPr>
        <p:spPr>
          <a:xfrm>
            <a:off x="6356273" y="0"/>
            <a:ext cx="1078885" cy="369332"/>
          </a:xfrm>
          <a:prstGeom prst="rect">
            <a:avLst/>
          </a:prstGeom>
          <a:noFill/>
        </p:spPr>
        <p:txBody>
          <a:bodyPr wrap="none" rtlCol="0">
            <a:spAutoFit/>
          </a:bodyPr>
          <a:lstStyle/>
          <a:p>
            <a:r>
              <a:rPr lang="en-US" dirty="0"/>
              <a:t>Classifier</a:t>
            </a:r>
          </a:p>
        </p:txBody>
      </p:sp>
    </p:spTree>
    <p:extLst>
      <p:ext uri="{BB962C8B-B14F-4D97-AF65-F5344CB8AC3E}">
        <p14:creationId xmlns:p14="http://schemas.microsoft.com/office/powerpoint/2010/main" val="3500336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2FBE-3D6E-694C-AFD4-A51119BA2BCD}"/>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182F238D-C0DA-4747-B00D-2B448CA49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5693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4DE46-AB0F-FB48-9851-848B290FA059}"/>
              </a:ext>
            </a:extLst>
          </p:cNvPr>
          <p:cNvSpPr>
            <a:spLocks noGrp="1"/>
          </p:cNvSpPr>
          <p:nvPr>
            <p:ph type="title"/>
          </p:nvPr>
        </p:nvSpPr>
        <p:spPr/>
        <p:txBody>
          <a:bodyPr/>
          <a:lstStyle/>
          <a:p>
            <a:r>
              <a:rPr lang="en-US" dirty="0"/>
              <a:t>Autoencoder – Per Plane</a:t>
            </a:r>
          </a:p>
        </p:txBody>
      </p:sp>
      <p:sp>
        <p:nvSpPr>
          <p:cNvPr id="3" name="Text Placeholder 2">
            <a:extLst>
              <a:ext uri="{FF2B5EF4-FFF2-40B4-BE49-F238E27FC236}">
                <a16:creationId xmlns:a16="http://schemas.microsoft.com/office/drawing/2014/main" id="{998B8D20-06F7-854E-AFC4-974E40CD7577}"/>
              </a:ext>
            </a:extLst>
          </p:cNvPr>
          <p:cNvSpPr>
            <a:spLocks noGrp="1"/>
          </p:cNvSpPr>
          <p:nvPr>
            <p:ph type="body" idx="1"/>
          </p:nvPr>
        </p:nvSpPr>
        <p:spPr/>
        <p:txBody>
          <a:bodyPr/>
          <a:lstStyle/>
          <a:p>
            <a:r>
              <a:rPr lang="en-US" dirty="0"/>
              <a:t>Original</a:t>
            </a:r>
          </a:p>
        </p:txBody>
      </p:sp>
      <p:pic>
        <p:nvPicPr>
          <p:cNvPr id="8" name="Content Placeholder 7">
            <a:extLst>
              <a:ext uri="{FF2B5EF4-FFF2-40B4-BE49-F238E27FC236}">
                <a16:creationId xmlns:a16="http://schemas.microsoft.com/office/drawing/2014/main" id="{36B14131-44C6-5A44-BE8A-BBF10826DB13}"/>
              </a:ext>
            </a:extLst>
          </p:cNvPr>
          <p:cNvPicPr>
            <a:picLocks noGrp="1" noChangeAspect="1"/>
          </p:cNvPicPr>
          <p:nvPr>
            <p:ph sz="half" idx="2"/>
          </p:nvPr>
        </p:nvPicPr>
        <p:blipFill>
          <a:blip r:embed="rId2"/>
          <a:stretch>
            <a:fillRect/>
          </a:stretch>
        </p:blipFill>
        <p:spPr>
          <a:xfrm>
            <a:off x="1371600" y="3305207"/>
            <a:ext cx="2743200" cy="2743200"/>
          </a:xfrm>
        </p:spPr>
      </p:pic>
      <p:sp>
        <p:nvSpPr>
          <p:cNvPr id="5" name="Text Placeholder 4">
            <a:extLst>
              <a:ext uri="{FF2B5EF4-FFF2-40B4-BE49-F238E27FC236}">
                <a16:creationId xmlns:a16="http://schemas.microsoft.com/office/drawing/2014/main" id="{813D8086-C01C-2741-912E-CC115E5E7938}"/>
              </a:ext>
            </a:extLst>
          </p:cNvPr>
          <p:cNvSpPr>
            <a:spLocks noGrp="1"/>
          </p:cNvSpPr>
          <p:nvPr>
            <p:ph type="body" sz="quarter" idx="3"/>
          </p:nvPr>
        </p:nvSpPr>
        <p:spPr/>
        <p:txBody>
          <a:bodyPr/>
          <a:lstStyle/>
          <a:p>
            <a:r>
              <a:rPr lang="en-US" dirty="0"/>
              <a:t>Recreation</a:t>
            </a:r>
          </a:p>
        </p:txBody>
      </p:sp>
      <p:pic>
        <p:nvPicPr>
          <p:cNvPr id="10" name="Content Placeholder 9">
            <a:extLst>
              <a:ext uri="{FF2B5EF4-FFF2-40B4-BE49-F238E27FC236}">
                <a16:creationId xmlns:a16="http://schemas.microsoft.com/office/drawing/2014/main" id="{BF6C3A03-2BCD-0F4C-8388-24ADDB5AEDA5}"/>
              </a:ext>
            </a:extLst>
          </p:cNvPr>
          <p:cNvPicPr>
            <a:picLocks noGrp="1" noChangeAspect="1"/>
          </p:cNvPicPr>
          <p:nvPr>
            <p:ph sz="quarter" idx="4"/>
          </p:nvPr>
        </p:nvPicPr>
        <p:blipFill>
          <a:blip r:embed="rId3"/>
          <a:stretch>
            <a:fillRect/>
          </a:stretch>
        </p:blipFill>
        <p:spPr>
          <a:xfrm>
            <a:off x="6525014" y="3305207"/>
            <a:ext cx="2743200" cy="2743200"/>
          </a:xfrm>
        </p:spPr>
      </p:pic>
    </p:spTree>
    <p:extLst>
      <p:ext uri="{BB962C8B-B14F-4D97-AF65-F5344CB8AC3E}">
        <p14:creationId xmlns:p14="http://schemas.microsoft.com/office/powerpoint/2010/main" val="4189640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0094-8F01-C345-8F9E-3E59319252BA}"/>
              </a:ext>
            </a:extLst>
          </p:cNvPr>
          <p:cNvSpPr>
            <a:spLocks noGrp="1"/>
          </p:cNvSpPr>
          <p:nvPr>
            <p:ph type="title"/>
          </p:nvPr>
        </p:nvSpPr>
        <p:spPr/>
        <p:txBody>
          <a:bodyPr/>
          <a:lstStyle/>
          <a:p>
            <a:r>
              <a:rPr lang="en-US" dirty="0"/>
              <a:t>Autoencoder - Normal</a:t>
            </a:r>
          </a:p>
        </p:txBody>
      </p:sp>
      <p:sp>
        <p:nvSpPr>
          <p:cNvPr id="4" name="Text Placeholder 3">
            <a:extLst>
              <a:ext uri="{FF2B5EF4-FFF2-40B4-BE49-F238E27FC236}">
                <a16:creationId xmlns:a16="http://schemas.microsoft.com/office/drawing/2014/main" id="{11F2EF76-16A1-5A45-B3CC-D6B94671636A}"/>
              </a:ext>
            </a:extLst>
          </p:cNvPr>
          <p:cNvSpPr>
            <a:spLocks noGrp="1"/>
          </p:cNvSpPr>
          <p:nvPr>
            <p:ph type="body" idx="1"/>
          </p:nvPr>
        </p:nvSpPr>
        <p:spPr/>
        <p:txBody>
          <a:bodyPr/>
          <a:lstStyle/>
          <a:p>
            <a:r>
              <a:rPr lang="en-US" dirty="0"/>
              <a:t>Original</a:t>
            </a:r>
          </a:p>
        </p:txBody>
      </p:sp>
      <p:pic>
        <p:nvPicPr>
          <p:cNvPr id="9" name="Content Placeholder 8" descr="A picture containing person&#13;&#10;&#13;&#10;Description automatically generated">
            <a:extLst>
              <a:ext uri="{FF2B5EF4-FFF2-40B4-BE49-F238E27FC236}">
                <a16:creationId xmlns:a16="http://schemas.microsoft.com/office/drawing/2014/main" id="{439972AF-33C3-5B42-94B6-71E0FA428EDF}"/>
              </a:ext>
            </a:extLst>
          </p:cNvPr>
          <p:cNvPicPr>
            <a:picLocks noGrp="1" noChangeAspect="1"/>
          </p:cNvPicPr>
          <p:nvPr>
            <p:ph sz="half" idx="2"/>
          </p:nvPr>
        </p:nvPicPr>
        <p:blipFill>
          <a:blip r:embed="rId2"/>
          <a:stretch>
            <a:fillRect/>
          </a:stretch>
        </p:blipFill>
        <p:spPr>
          <a:xfrm>
            <a:off x="1371600" y="3164776"/>
            <a:ext cx="2743200" cy="2743200"/>
          </a:xfrm>
        </p:spPr>
      </p:pic>
      <p:sp>
        <p:nvSpPr>
          <p:cNvPr id="6" name="Text Placeholder 5">
            <a:extLst>
              <a:ext uri="{FF2B5EF4-FFF2-40B4-BE49-F238E27FC236}">
                <a16:creationId xmlns:a16="http://schemas.microsoft.com/office/drawing/2014/main" id="{B3E9B1F1-5C0C-B244-A85A-BA34FECBF6F4}"/>
              </a:ext>
            </a:extLst>
          </p:cNvPr>
          <p:cNvSpPr>
            <a:spLocks noGrp="1"/>
          </p:cNvSpPr>
          <p:nvPr>
            <p:ph type="body" sz="quarter" idx="3"/>
          </p:nvPr>
        </p:nvSpPr>
        <p:spPr/>
        <p:txBody>
          <a:bodyPr/>
          <a:lstStyle/>
          <a:p>
            <a:r>
              <a:rPr lang="en-US" dirty="0"/>
              <a:t>Recreation</a:t>
            </a:r>
          </a:p>
        </p:txBody>
      </p:sp>
      <p:pic>
        <p:nvPicPr>
          <p:cNvPr id="11" name="Content Placeholder 10">
            <a:extLst>
              <a:ext uri="{FF2B5EF4-FFF2-40B4-BE49-F238E27FC236}">
                <a16:creationId xmlns:a16="http://schemas.microsoft.com/office/drawing/2014/main" id="{11835696-70B0-E349-B1E7-F3C8D9C83816}"/>
              </a:ext>
            </a:extLst>
          </p:cNvPr>
          <p:cNvPicPr>
            <a:picLocks noGrp="1" noChangeAspect="1"/>
          </p:cNvPicPr>
          <p:nvPr>
            <p:ph sz="quarter" idx="4"/>
          </p:nvPr>
        </p:nvPicPr>
        <p:blipFill>
          <a:blip r:embed="rId3"/>
          <a:stretch>
            <a:fillRect/>
          </a:stretch>
        </p:blipFill>
        <p:spPr>
          <a:xfrm>
            <a:off x="6525014" y="3164776"/>
            <a:ext cx="2743200" cy="2743200"/>
          </a:xfrm>
        </p:spPr>
      </p:pic>
    </p:spTree>
    <p:extLst>
      <p:ext uri="{BB962C8B-B14F-4D97-AF65-F5344CB8AC3E}">
        <p14:creationId xmlns:p14="http://schemas.microsoft.com/office/powerpoint/2010/main" val="1175223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B5BAF-B54B-B246-AF13-B8AB5375E70C}"/>
              </a:ext>
            </a:extLst>
          </p:cNvPr>
          <p:cNvSpPr>
            <a:spLocks noGrp="1"/>
          </p:cNvSpPr>
          <p:nvPr>
            <p:ph type="title"/>
          </p:nvPr>
        </p:nvSpPr>
        <p:spPr>
          <a:xfrm>
            <a:off x="1371600" y="685800"/>
            <a:ext cx="9601200" cy="742950"/>
          </a:xfrm>
        </p:spPr>
        <p:txBody>
          <a:bodyPr/>
          <a:lstStyle/>
          <a:p>
            <a:r>
              <a:rPr lang="en-US" dirty="0"/>
              <a:t>Accuracy of Various Models</a:t>
            </a:r>
          </a:p>
        </p:txBody>
      </p:sp>
      <p:pic>
        <p:nvPicPr>
          <p:cNvPr id="5" name="Content Placeholder 4">
            <a:extLst>
              <a:ext uri="{FF2B5EF4-FFF2-40B4-BE49-F238E27FC236}">
                <a16:creationId xmlns:a16="http://schemas.microsoft.com/office/drawing/2014/main" id="{F225CF32-7999-5B48-AB1D-5D814A73C990}"/>
              </a:ext>
            </a:extLst>
          </p:cNvPr>
          <p:cNvPicPr>
            <a:picLocks noGrp="1" noChangeAspect="1"/>
          </p:cNvPicPr>
          <p:nvPr>
            <p:ph idx="1"/>
          </p:nvPr>
        </p:nvPicPr>
        <p:blipFill>
          <a:blip r:embed="rId2"/>
          <a:stretch>
            <a:fillRect/>
          </a:stretch>
        </p:blipFill>
        <p:spPr>
          <a:xfrm>
            <a:off x="1371600" y="1428750"/>
            <a:ext cx="8872538" cy="5130316"/>
          </a:xfrm>
        </p:spPr>
      </p:pic>
    </p:spTree>
    <p:extLst>
      <p:ext uri="{BB962C8B-B14F-4D97-AF65-F5344CB8AC3E}">
        <p14:creationId xmlns:p14="http://schemas.microsoft.com/office/powerpoint/2010/main" val="1233947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8487-96CC-A845-9A76-9A021E0F82E8}"/>
              </a:ext>
            </a:extLst>
          </p:cNvPr>
          <p:cNvSpPr>
            <a:spLocks noGrp="1"/>
          </p:cNvSpPr>
          <p:nvPr>
            <p:ph type="title"/>
          </p:nvPr>
        </p:nvSpPr>
        <p:spPr>
          <a:xfrm>
            <a:off x="1371600" y="685800"/>
            <a:ext cx="9601200" cy="728663"/>
          </a:xfrm>
        </p:spPr>
        <p:txBody>
          <a:bodyPr/>
          <a:lstStyle/>
          <a:p>
            <a:r>
              <a:rPr lang="en-US" dirty="0"/>
              <a:t>Accuracy of Various Models</a:t>
            </a:r>
          </a:p>
        </p:txBody>
      </p:sp>
      <p:pic>
        <p:nvPicPr>
          <p:cNvPr id="5" name="Content Placeholder 4" descr="A close up of a map&#13;&#10;&#13;&#10;Description automatically generated">
            <a:extLst>
              <a:ext uri="{FF2B5EF4-FFF2-40B4-BE49-F238E27FC236}">
                <a16:creationId xmlns:a16="http://schemas.microsoft.com/office/drawing/2014/main" id="{EE4FB49C-6A93-FC40-AAA5-968EB42E85B1}"/>
              </a:ext>
            </a:extLst>
          </p:cNvPr>
          <p:cNvPicPr>
            <a:picLocks noGrp="1" noChangeAspect="1"/>
          </p:cNvPicPr>
          <p:nvPr>
            <p:ph idx="1"/>
          </p:nvPr>
        </p:nvPicPr>
        <p:blipFill>
          <a:blip r:embed="rId2"/>
          <a:stretch>
            <a:fillRect/>
          </a:stretch>
        </p:blipFill>
        <p:spPr>
          <a:xfrm>
            <a:off x="1371600" y="1414462"/>
            <a:ext cx="9215438" cy="5215919"/>
          </a:xfrm>
        </p:spPr>
      </p:pic>
    </p:spTree>
    <p:extLst>
      <p:ext uri="{BB962C8B-B14F-4D97-AF65-F5344CB8AC3E}">
        <p14:creationId xmlns:p14="http://schemas.microsoft.com/office/powerpoint/2010/main" val="529073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BC76-2A33-4A4C-B226-FF2C05001681}"/>
              </a:ext>
            </a:extLst>
          </p:cNvPr>
          <p:cNvSpPr>
            <a:spLocks noGrp="1"/>
          </p:cNvSpPr>
          <p:nvPr>
            <p:ph type="title"/>
          </p:nvPr>
        </p:nvSpPr>
        <p:spPr/>
        <p:txBody>
          <a:bodyPr/>
          <a:lstStyle/>
          <a:p>
            <a:r>
              <a:rPr lang="en-US" dirty="0"/>
              <a:t>What doesn’t work</a:t>
            </a:r>
          </a:p>
        </p:txBody>
      </p:sp>
      <p:sp>
        <p:nvSpPr>
          <p:cNvPr id="3" name="Content Placeholder 2">
            <a:extLst>
              <a:ext uri="{FF2B5EF4-FFF2-40B4-BE49-F238E27FC236}">
                <a16:creationId xmlns:a16="http://schemas.microsoft.com/office/drawing/2014/main" id="{CFCD16B8-E990-584C-869D-8A8FDB2DC9A4}"/>
              </a:ext>
            </a:extLst>
          </p:cNvPr>
          <p:cNvSpPr>
            <a:spLocks noGrp="1"/>
          </p:cNvSpPr>
          <p:nvPr>
            <p:ph idx="1"/>
          </p:nvPr>
        </p:nvSpPr>
        <p:spPr/>
        <p:txBody>
          <a:bodyPr/>
          <a:lstStyle/>
          <a:p>
            <a:r>
              <a:rPr lang="en-US" dirty="0"/>
              <a:t>Images – MRI scans are not to be considered as traditional RGB images. These are continuous intensity values, whose range is dependent on the machine being used to scan the brains. Converting them into RGB images means</a:t>
            </a:r>
          </a:p>
          <a:p>
            <a:pPr lvl="1"/>
            <a:r>
              <a:rPr lang="en-US" dirty="0"/>
              <a:t>We are reducing the range to 0-255</a:t>
            </a:r>
          </a:p>
          <a:p>
            <a:pPr lvl="1"/>
            <a:r>
              <a:rPr lang="en-US" dirty="0"/>
              <a:t>Quantizing the values, which leads to loss of information</a:t>
            </a:r>
          </a:p>
          <a:p>
            <a:r>
              <a:rPr lang="en-US" dirty="0"/>
              <a:t>Normalization – Simple training set normalization seems to remove a lot of contrast from the images. We need to do something in the following in order – </a:t>
            </a:r>
          </a:p>
          <a:p>
            <a:pPr lvl="1"/>
            <a:r>
              <a:rPr lang="en-US" dirty="0"/>
              <a:t>Normalize the scans based on the machine intensity</a:t>
            </a:r>
          </a:p>
          <a:p>
            <a:pPr lvl="1"/>
            <a:r>
              <a:rPr lang="en-US" dirty="0"/>
              <a:t>Normalize the planes on a per patient (whole brain/affected planes) basis</a:t>
            </a:r>
          </a:p>
          <a:p>
            <a:pPr lvl="1"/>
            <a:r>
              <a:rPr lang="en-US" dirty="0"/>
              <a:t>Normalize the planes in the train on patient basis</a:t>
            </a:r>
          </a:p>
          <a:p>
            <a:pPr marL="0" indent="0">
              <a:buNone/>
            </a:pPr>
            <a:endParaRPr lang="en-US" dirty="0"/>
          </a:p>
        </p:txBody>
      </p:sp>
    </p:spTree>
    <p:extLst>
      <p:ext uri="{BB962C8B-B14F-4D97-AF65-F5344CB8AC3E}">
        <p14:creationId xmlns:p14="http://schemas.microsoft.com/office/powerpoint/2010/main" val="3864293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065C-8966-D744-85A4-4FF5E7CDC0C5}"/>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73A488F7-3345-1043-8E56-6771BB9DBE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1491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3AC1-A145-AE44-BBD8-C9683A490180}"/>
              </a:ext>
            </a:extLst>
          </p:cNvPr>
          <p:cNvSpPr>
            <a:spLocks noGrp="1"/>
          </p:cNvSpPr>
          <p:nvPr>
            <p:ph type="title"/>
          </p:nvPr>
        </p:nvSpPr>
        <p:spPr/>
        <p:txBody>
          <a:bodyPr/>
          <a:lstStyle/>
          <a:p>
            <a:r>
              <a:rPr lang="en-US" dirty="0"/>
              <a:t>Open Dataset – Grand Challenge Brain Tumor Segmentation</a:t>
            </a:r>
          </a:p>
        </p:txBody>
      </p:sp>
      <p:pic>
        <p:nvPicPr>
          <p:cNvPr id="29" name="Picture 28">
            <a:extLst>
              <a:ext uri="{FF2B5EF4-FFF2-40B4-BE49-F238E27FC236}">
                <a16:creationId xmlns:a16="http://schemas.microsoft.com/office/drawing/2014/main" id="{0D1805CE-5082-DB48-891E-4E69816A3FF2}"/>
              </a:ext>
            </a:extLst>
          </p:cNvPr>
          <p:cNvPicPr>
            <a:picLocks noChangeAspect="1"/>
          </p:cNvPicPr>
          <p:nvPr/>
        </p:nvPicPr>
        <p:blipFill>
          <a:blip r:embed="rId2"/>
          <a:stretch>
            <a:fillRect/>
          </a:stretch>
        </p:blipFill>
        <p:spPr>
          <a:xfrm>
            <a:off x="1371600" y="2286000"/>
            <a:ext cx="2286000" cy="2286000"/>
          </a:xfrm>
          <a:prstGeom prst="rect">
            <a:avLst/>
          </a:prstGeom>
        </p:spPr>
      </p:pic>
      <p:pic>
        <p:nvPicPr>
          <p:cNvPr id="31" name="Picture 30">
            <a:extLst>
              <a:ext uri="{FF2B5EF4-FFF2-40B4-BE49-F238E27FC236}">
                <a16:creationId xmlns:a16="http://schemas.microsoft.com/office/drawing/2014/main" id="{E1399D49-1755-1646-88BE-C278FBC4A800}"/>
              </a:ext>
            </a:extLst>
          </p:cNvPr>
          <p:cNvPicPr>
            <a:picLocks noChangeAspect="1"/>
          </p:cNvPicPr>
          <p:nvPr/>
        </p:nvPicPr>
        <p:blipFill>
          <a:blip r:embed="rId3"/>
          <a:stretch>
            <a:fillRect/>
          </a:stretch>
        </p:blipFill>
        <p:spPr>
          <a:xfrm>
            <a:off x="3810000" y="2286000"/>
            <a:ext cx="2286000" cy="2286000"/>
          </a:xfrm>
          <a:prstGeom prst="rect">
            <a:avLst/>
          </a:prstGeom>
        </p:spPr>
      </p:pic>
      <p:pic>
        <p:nvPicPr>
          <p:cNvPr id="33" name="Picture 32">
            <a:extLst>
              <a:ext uri="{FF2B5EF4-FFF2-40B4-BE49-F238E27FC236}">
                <a16:creationId xmlns:a16="http://schemas.microsoft.com/office/drawing/2014/main" id="{9A127DE4-63B4-C845-AB9F-26B3B52E98C6}"/>
              </a:ext>
            </a:extLst>
          </p:cNvPr>
          <p:cNvPicPr>
            <a:picLocks noChangeAspect="1"/>
          </p:cNvPicPr>
          <p:nvPr/>
        </p:nvPicPr>
        <p:blipFill>
          <a:blip r:embed="rId4"/>
          <a:stretch>
            <a:fillRect/>
          </a:stretch>
        </p:blipFill>
        <p:spPr>
          <a:xfrm>
            <a:off x="6248400" y="2286000"/>
            <a:ext cx="2298700" cy="2286000"/>
          </a:xfrm>
          <a:prstGeom prst="rect">
            <a:avLst/>
          </a:prstGeom>
        </p:spPr>
      </p:pic>
      <p:pic>
        <p:nvPicPr>
          <p:cNvPr id="35" name="Picture 34">
            <a:extLst>
              <a:ext uri="{FF2B5EF4-FFF2-40B4-BE49-F238E27FC236}">
                <a16:creationId xmlns:a16="http://schemas.microsoft.com/office/drawing/2014/main" id="{E89D3AE9-8E1C-8C4F-92E7-4EB7B5E8FEDD}"/>
              </a:ext>
            </a:extLst>
          </p:cNvPr>
          <p:cNvPicPr>
            <a:picLocks noChangeAspect="1"/>
          </p:cNvPicPr>
          <p:nvPr/>
        </p:nvPicPr>
        <p:blipFill>
          <a:blip r:embed="rId5"/>
          <a:stretch>
            <a:fillRect/>
          </a:stretch>
        </p:blipFill>
        <p:spPr>
          <a:xfrm>
            <a:off x="8699500" y="2286000"/>
            <a:ext cx="2286000" cy="2286000"/>
          </a:xfrm>
          <a:prstGeom prst="rect">
            <a:avLst/>
          </a:prstGeom>
        </p:spPr>
      </p:pic>
      <p:sp>
        <p:nvSpPr>
          <p:cNvPr id="36" name="TextBox 35">
            <a:extLst>
              <a:ext uri="{FF2B5EF4-FFF2-40B4-BE49-F238E27FC236}">
                <a16:creationId xmlns:a16="http://schemas.microsoft.com/office/drawing/2014/main" id="{D2F64DFC-D460-9644-A479-E48146158CE1}"/>
              </a:ext>
            </a:extLst>
          </p:cNvPr>
          <p:cNvSpPr txBox="1"/>
          <p:nvPr/>
        </p:nvSpPr>
        <p:spPr>
          <a:xfrm>
            <a:off x="1367481" y="4686300"/>
            <a:ext cx="2290119" cy="369332"/>
          </a:xfrm>
          <a:prstGeom prst="rect">
            <a:avLst/>
          </a:prstGeom>
          <a:noFill/>
        </p:spPr>
        <p:txBody>
          <a:bodyPr wrap="square" rtlCol="0">
            <a:spAutoFit/>
          </a:bodyPr>
          <a:lstStyle/>
          <a:p>
            <a:pPr algn="ctr"/>
            <a:r>
              <a:rPr lang="en-US" dirty="0"/>
              <a:t>FLAIR</a:t>
            </a:r>
          </a:p>
        </p:txBody>
      </p:sp>
      <p:sp>
        <p:nvSpPr>
          <p:cNvPr id="37" name="TextBox 36">
            <a:extLst>
              <a:ext uri="{FF2B5EF4-FFF2-40B4-BE49-F238E27FC236}">
                <a16:creationId xmlns:a16="http://schemas.microsoft.com/office/drawing/2014/main" id="{964D7236-FF74-3D42-8440-E41D835F1AD5}"/>
              </a:ext>
            </a:extLst>
          </p:cNvPr>
          <p:cNvSpPr txBox="1"/>
          <p:nvPr/>
        </p:nvSpPr>
        <p:spPr>
          <a:xfrm>
            <a:off x="3810000" y="4686300"/>
            <a:ext cx="2290119" cy="369332"/>
          </a:xfrm>
          <a:prstGeom prst="rect">
            <a:avLst/>
          </a:prstGeom>
          <a:noFill/>
        </p:spPr>
        <p:txBody>
          <a:bodyPr wrap="square" rtlCol="0">
            <a:spAutoFit/>
          </a:bodyPr>
          <a:lstStyle/>
          <a:p>
            <a:pPr algn="ctr"/>
            <a:r>
              <a:rPr lang="en-US" dirty="0"/>
              <a:t>T1GD</a:t>
            </a:r>
          </a:p>
        </p:txBody>
      </p:sp>
      <p:sp>
        <p:nvSpPr>
          <p:cNvPr id="38" name="TextBox 37">
            <a:extLst>
              <a:ext uri="{FF2B5EF4-FFF2-40B4-BE49-F238E27FC236}">
                <a16:creationId xmlns:a16="http://schemas.microsoft.com/office/drawing/2014/main" id="{2231A72A-FD20-FE40-9C07-F6B4094A4380}"/>
              </a:ext>
            </a:extLst>
          </p:cNvPr>
          <p:cNvSpPr txBox="1"/>
          <p:nvPr/>
        </p:nvSpPr>
        <p:spPr>
          <a:xfrm>
            <a:off x="6248400" y="4686300"/>
            <a:ext cx="2290119" cy="369332"/>
          </a:xfrm>
          <a:prstGeom prst="rect">
            <a:avLst/>
          </a:prstGeom>
          <a:noFill/>
        </p:spPr>
        <p:txBody>
          <a:bodyPr wrap="square" rtlCol="0">
            <a:spAutoFit/>
          </a:bodyPr>
          <a:lstStyle/>
          <a:p>
            <a:pPr algn="ctr"/>
            <a:r>
              <a:rPr lang="en-US" dirty="0"/>
              <a:t>T1W</a:t>
            </a:r>
          </a:p>
        </p:txBody>
      </p:sp>
      <p:sp>
        <p:nvSpPr>
          <p:cNvPr id="39" name="TextBox 38">
            <a:extLst>
              <a:ext uri="{FF2B5EF4-FFF2-40B4-BE49-F238E27FC236}">
                <a16:creationId xmlns:a16="http://schemas.microsoft.com/office/drawing/2014/main" id="{7A610D7C-6564-2841-8CFA-01B62323D3B7}"/>
              </a:ext>
            </a:extLst>
          </p:cNvPr>
          <p:cNvSpPr txBox="1"/>
          <p:nvPr/>
        </p:nvSpPr>
        <p:spPr>
          <a:xfrm>
            <a:off x="8682681" y="4686300"/>
            <a:ext cx="2290119" cy="369332"/>
          </a:xfrm>
          <a:prstGeom prst="rect">
            <a:avLst/>
          </a:prstGeom>
          <a:noFill/>
        </p:spPr>
        <p:txBody>
          <a:bodyPr wrap="square" rtlCol="0">
            <a:spAutoFit/>
          </a:bodyPr>
          <a:lstStyle/>
          <a:p>
            <a:pPr algn="ctr"/>
            <a:r>
              <a:rPr lang="en-US" dirty="0"/>
              <a:t>T2W</a:t>
            </a:r>
          </a:p>
        </p:txBody>
      </p:sp>
    </p:spTree>
    <p:extLst>
      <p:ext uri="{BB962C8B-B14F-4D97-AF65-F5344CB8AC3E}">
        <p14:creationId xmlns:p14="http://schemas.microsoft.com/office/powerpoint/2010/main" val="195546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80BA-7B5C-E440-BBD8-D770356C4DF3}"/>
              </a:ext>
            </a:extLst>
          </p:cNvPr>
          <p:cNvSpPr>
            <a:spLocks noGrp="1"/>
          </p:cNvSpPr>
          <p:nvPr>
            <p:ph type="title"/>
          </p:nvPr>
        </p:nvSpPr>
        <p:spPr/>
        <p:txBody>
          <a:bodyPr/>
          <a:lstStyle/>
          <a:p>
            <a:r>
              <a:rPr lang="en-US" dirty="0"/>
              <a:t>Stanford Dataset</a:t>
            </a:r>
          </a:p>
        </p:txBody>
      </p:sp>
      <p:pic>
        <p:nvPicPr>
          <p:cNvPr id="5" name="Picture 4">
            <a:extLst>
              <a:ext uri="{FF2B5EF4-FFF2-40B4-BE49-F238E27FC236}">
                <a16:creationId xmlns:a16="http://schemas.microsoft.com/office/drawing/2014/main" id="{5FB37335-4871-2A49-9AB0-6099ECF8C50F}"/>
              </a:ext>
            </a:extLst>
          </p:cNvPr>
          <p:cNvPicPr>
            <a:picLocks noChangeAspect="1"/>
          </p:cNvPicPr>
          <p:nvPr/>
        </p:nvPicPr>
        <p:blipFill>
          <a:blip r:embed="rId2"/>
          <a:stretch>
            <a:fillRect/>
          </a:stretch>
        </p:blipFill>
        <p:spPr>
          <a:xfrm>
            <a:off x="1371600" y="2247900"/>
            <a:ext cx="2362200" cy="2362200"/>
          </a:xfrm>
          <a:prstGeom prst="rect">
            <a:avLst/>
          </a:prstGeom>
        </p:spPr>
      </p:pic>
      <p:pic>
        <p:nvPicPr>
          <p:cNvPr id="7" name="Picture 6">
            <a:extLst>
              <a:ext uri="{FF2B5EF4-FFF2-40B4-BE49-F238E27FC236}">
                <a16:creationId xmlns:a16="http://schemas.microsoft.com/office/drawing/2014/main" id="{3177F293-0C20-F547-9E24-7BCCB8202E13}"/>
              </a:ext>
            </a:extLst>
          </p:cNvPr>
          <p:cNvPicPr>
            <a:picLocks noChangeAspect="1"/>
          </p:cNvPicPr>
          <p:nvPr/>
        </p:nvPicPr>
        <p:blipFill>
          <a:blip r:embed="rId3"/>
          <a:stretch>
            <a:fillRect/>
          </a:stretch>
        </p:blipFill>
        <p:spPr>
          <a:xfrm>
            <a:off x="3810000" y="2247900"/>
            <a:ext cx="2362200" cy="2362200"/>
          </a:xfrm>
          <a:prstGeom prst="rect">
            <a:avLst/>
          </a:prstGeom>
        </p:spPr>
      </p:pic>
      <p:pic>
        <p:nvPicPr>
          <p:cNvPr id="9" name="Picture 8">
            <a:extLst>
              <a:ext uri="{FF2B5EF4-FFF2-40B4-BE49-F238E27FC236}">
                <a16:creationId xmlns:a16="http://schemas.microsoft.com/office/drawing/2014/main" id="{9B5EBFC7-A0A5-D843-9A7A-ADBADFE80C0B}"/>
              </a:ext>
            </a:extLst>
          </p:cNvPr>
          <p:cNvPicPr>
            <a:picLocks noChangeAspect="1"/>
          </p:cNvPicPr>
          <p:nvPr/>
        </p:nvPicPr>
        <p:blipFill>
          <a:blip r:embed="rId4"/>
          <a:stretch>
            <a:fillRect/>
          </a:stretch>
        </p:blipFill>
        <p:spPr>
          <a:xfrm>
            <a:off x="6248400" y="2247900"/>
            <a:ext cx="2362200" cy="2362200"/>
          </a:xfrm>
          <a:prstGeom prst="rect">
            <a:avLst/>
          </a:prstGeom>
        </p:spPr>
      </p:pic>
      <p:pic>
        <p:nvPicPr>
          <p:cNvPr id="11" name="Picture 10">
            <a:extLst>
              <a:ext uri="{FF2B5EF4-FFF2-40B4-BE49-F238E27FC236}">
                <a16:creationId xmlns:a16="http://schemas.microsoft.com/office/drawing/2014/main" id="{4021D612-B55E-9B46-95A9-BB94F208D599}"/>
              </a:ext>
            </a:extLst>
          </p:cNvPr>
          <p:cNvPicPr>
            <a:picLocks noChangeAspect="1"/>
          </p:cNvPicPr>
          <p:nvPr/>
        </p:nvPicPr>
        <p:blipFill>
          <a:blip r:embed="rId5"/>
          <a:stretch>
            <a:fillRect/>
          </a:stretch>
        </p:blipFill>
        <p:spPr>
          <a:xfrm>
            <a:off x="8686800" y="2247900"/>
            <a:ext cx="2362200" cy="2362200"/>
          </a:xfrm>
          <a:prstGeom prst="rect">
            <a:avLst/>
          </a:prstGeom>
        </p:spPr>
      </p:pic>
    </p:spTree>
    <p:extLst>
      <p:ext uri="{BB962C8B-B14F-4D97-AF65-F5344CB8AC3E}">
        <p14:creationId xmlns:p14="http://schemas.microsoft.com/office/powerpoint/2010/main" val="190071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C42A-022A-8742-B16D-3E8DF9C6C60C}"/>
              </a:ext>
            </a:extLst>
          </p:cNvPr>
          <p:cNvSpPr>
            <a:spLocks noGrp="1"/>
          </p:cNvSpPr>
          <p:nvPr>
            <p:ph type="title"/>
          </p:nvPr>
        </p:nvSpPr>
        <p:spPr/>
        <p:txBody>
          <a:bodyPr/>
          <a:lstStyle/>
          <a:p>
            <a:r>
              <a:rPr lang="en-US" dirty="0"/>
              <a:t>Normalization</a:t>
            </a:r>
          </a:p>
        </p:txBody>
      </p:sp>
      <p:sp>
        <p:nvSpPr>
          <p:cNvPr id="3" name="Text Placeholder 2">
            <a:extLst>
              <a:ext uri="{FF2B5EF4-FFF2-40B4-BE49-F238E27FC236}">
                <a16:creationId xmlns:a16="http://schemas.microsoft.com/office/drawing/2014/main" id="{44574DF9-6319-6743-9055-9D0F3808A996}"/>
              </a:ext>
            </a:extLst>
          </p:cNvPr>
          <p:cNvSpPr>
            <a:spLocks noGrp="1"/>
          </p:cNvSpPr>
          <p:nvPr>
            <p:ph type="body" idx="1"/>
          </p:nvPr>
        </p:nvSpPr>
        <p:spPr/>
        <p:txBody>
          <a:bodyPr/>
          <a:lstStyle/>
          <a:p>
            <a:r>
              <a:rPr lang="en-US" dirty="0"/>
              <a:t>Per Plane based</a:t>
            </a:r>
          </a:p>
        </p:txBody>
      </p:sp>
      <p:pic>
        <p:nvPicPr>
          <p:cNvPr id="8" name="Content Placeholder 7">
            <a:extLst>
              <a:ext uri="{FF2B5EF4-FFF2-40B4-BE49-F238E27FC236}">
                <a16:creationId xmlns:a16="http://schemas.microsoft.com/office/drawing/2014/main" id="{A8574DF5-46A0-2C45-AD11-C72C65E65D61}"/>
              </a:ext>
            </a:extLst>
          </p:cNvPr>
          <p:cNvPicPr>
            <a:picLocks noGrp="1" noChangeAspect="1"/>
          </p:cNvPicPr>
          <p:nvPr>
            <p:ph sz="half" idx="2"/>
          </p:nvPr>
        </p:nvPicPr>
        <p:blipFill>
          <a:blip r:embed="rId2"/>
          <a:stretch>
            <a:fillRect/>
          </a:stretch>
        </p:blipFill>
        <p:spPr>
          <a:xfrm>
            <a:off x="1764792" y="3333940"/>
            <a:ext cx="1828800" cy="1828800"/>
          </a:xfrm>
        </p:spPr>
      </p:pic>
      <p:sp>
        <p:nvSpPr>
          <p:cNvPr id="5" name="Text Placeholder 4">
            <a:extLst>
              <a:ext uri="{FF2B5EF4-FFF2-40B4-BE49-F238E27FC236}">
                <a16:creationId xmlns:a16="http://schemas.microsoft.com/office/drawing/2014/main" id="{3D52CAB9-9F05-A24B-B3D8-0AF5883155CF}"/>
              </a:ext>
            </a:extLst>
          </p:cNvPr>
          <p:cNvSpPr>
            <a:spLocks noGrp="1"/>
          </p:cNvSpPr>
          <p:nvPr>
            <p:ph type="body" sz="quarter" idx="3"/>
          </p:nvPr>
        </p:nvSpPr>
        <p:spPr/>
        <p:txBody>
          <a:bodyPr/>
          <a:lstStyle/>
          <a:p>
            <a:r>
              <a:rPr lang="en-US" dirty="0"/>
              <a:t>Training based</a:t>
            </a:r>
          </a:p>
        </p:txBody>
      </p:sp>
      <p:pic>
        <p:nvPicPr>
          <p:cNvPr id="10" name="Content Placeholder 9" descr="A picture containing invertebrate, coelenterate, animal&#13;&#10;&#13;&#10;Description automatically generated">
            <a:extLst>
              <a:ext uri="{FF2B5EF4-FFF2-40B4-BE49-F238E27FC236}">
                <a16:creationId xmlns:a16="http://schemas.microsoft.com/office/drawing/2014/main" id="{E9B382C5-9A9A-9148-A997-EE8C94D45A52}"/>
              </a:ext>
            </a:extLst>
          </p:cNvPr>
          <p:cNvPicPr>
            <a:picLocks noGrp="1" noChangeAspect="1"/>
          </p:cNvPicPr>
          <p:nvPr>
            <p:ph sz="quarter" idx="4"/>
          </p:nvPr>
        </p:nvPicPr>
        <p:blipFill>
          <a:blip r:embed="rId3"/>
          <a:stretch>
            <a:fillRect/>
          </a:stretch>
        </p:blipFill>
        <p:spPr>
          <a:xfrm>
            <a:off x="6918206" y="3333940"/>
            <a:ext cx="1828800" cy="1828800"/>
          </a:xfrm>
        </p:spPr>
      </p:pic>
    </p:spTree>
    <p:extLst>
      <p:ext uri="{BB962C8B-B14F-4D97-AF65-F5344CB8AC3E}">
        <p14:creationId xmlns:p14="http://schemas.microsoft.com/office/powerpoint/2010/main" val="363473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4F2B-679F-A14F-A25D-987E0825766B}"/>
              </a:ext>
            </a:extLst>
          </p:cNvPr>
          <p:cNvSpPr>
            <a:spLocks noGrp="1"/>
          </p:cNvSpPr>
          <p:nvPr>
            <p:ph type="title"/>
          </p:nvPr>
        </p:nvSpPr>
        <p:spPr/>
        <p:txBody>
          <a:bodyPr/>
          <a:lstStyle/>
          <a:p>
            <a:r>
              <a:rPr lang="en-US" dirty="0"/>
              <a:t>Design</a:t>
            </a:r>
          </a:p>
        </p:txBody>
      </p:sp>
      <p:sp>
        <p:nvSpPr>
          <p:cNvPr id="3" name="Text Placeholder 2">
            <a:extLst>
              <a:ext uri="{FF2B5EF4-FFF2-40B4-BE49-F238E27FC236}">
                <a16:creationId xmlns:a16="http://schemas.microsoft.com/office/drawing/2014/main" id="{8E0A9A28-E9E0-F64B-BB2E-9484E952AB05}"/>
              </a:ext>
            </a:extLst>
          </p:cNvPr>
          <p:cNvSpPr>
            <a:spLocks noGrp="1"/>
          </p:cNvSpPr>
          <p:nvPr>
            <p:ph type="body" idx="1"/>
          </p:nvPr>
        </p:nvSpPr>
        <p:spPr/>
        <p:txBody>
          <a:bodyPr/>
          <a:lstStyle/>
          <a:p>
            <a:r>
              <a:rPr lang="en-US" dirty="0"/>
              <a:t>A look at the different components of Autoencoder and various Publicly available models used for Transfer Learning</a:t>
            </a:r>
          </a:p>
        </p:txBody>
      </p:sp>
    </p:spTree>
    <p:extLst>
      <p:ext uri="{BB962C8B-B14F-4D97-AF65-F5344CB8AC3E}">
        <p14:creationId xmlns:p14="http://schemas.microsoft.com/office/powerpoint/2010/main" val="528510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A2D9C-C5BA-5741-84EB-ABE1A81A017E}"/>
              </a:ext>
            </a:extLst>
          </p:cNvPr>
          <p:cNvSpPr>
            <a:spLocks noGrp="1"/>
          </p:cNvSpPr>
          <p:nvPr>
            <p:ph type="title"/>
          </p:nvPr>
        </p:nvSpPr>
        <p:spPr/>
        <p:txBody>
          <a:bodyPr/>
          <a:lstStyle/>
          <a:p>
            <a:r>
              <a:rPr lang="en-US" dirty="0"/>
              <a:t>Overview</a:t>
            </a:r>
          </a:p>
        </p:txBody>
      </p:sp>
      <p:pic>
        <p:nvPicPr>
          <p:cNvPr id="5" name="Picture 4">
            <a:extLst>
              <a:ext uri="{FF2B5EF4-FFF2-40B4-BE49-F238E27FC236}">
                <a16:creationId xmlns:a16="http://schemas.microsoft.com/office/drawing/2014/main" id="{67424FCF-C64B-964A-A1E3-CA465ACFE561}"/>
              </a:ext>
            </a:extLst>
          </p:cNvPr>
          <p:cNvPicPr>
            <a:picLocks noChangeAspect="1"/>
          </p:cNvPicPr>
          <p:nvPr/>
        </p:nvPicPr>
        <p:blipFill rotWithShape="1">
          <a:blip r:embed="rId2"/>
          <a:srcRect l="2695" t="9737" r="2852" b="-37"/>
          <a:stretch/>
        </p:blipFill>
        <p:spPr>
          <a:xfrm>
            <a:off x="6096000" y="1428750"/>
            <a:ext cx="5486400" cy="2076197"/>
          </a:xfrm>
          <a:prstGeom prst="rect">
            <a:avLst/>
          </a:prstGeom>
        </p:spPr>
      </p:pic>
      <p:sp>
        <p:nvSpPr>
          <p:cNvPr id="8" name="TextBox 7">
            <a:extLst>
              <a:ext uri="{FF2B5EF4-FFF2-40B4-BE49-F238E27FC236}">
                <a16:creationId xmlns:a16="http://schemas.microsoft.com/office/drawing/2014/main" id="{62144F8E-7801-F84E-AB72-F57D66D03348}"/>
              </a:ext>
            </a:extLst>
          </p:cNvPr>
          <p:cNvSpPr txBox="1"/>
          <p:nvPr/>
        </p:nvSpPr>
        <p:spPr>
          <a:xfrm>
            <a:off x="1857375" y="2236015"/>
            <a:ext cx="1818126" cy="461665"/>
          </a:xfrm>
          <a:prstGeom prst="rect">
            <a:avLst/>
          </a:prstGeom>
          <a:noFill/>
        </p:spPr>
        <p:txBody>
          <a:bodyPr wrap="none" rtlCol="0">
            <a:spAutoFit/>
          </a:bodyPr>
          <a:lstStyle/>
          <a:p>
            <a:r>
              <a:rPr lang="en-US" sz="2400" b="1" dirty="0"/>
              <a:t>Autoencoder</a:t>
            </a:r>
          </a:p>
        </p:txBody>
      </p:sp>
      <p:sp>
        <p:nvSpPr>
          <p:cNvPr id="9" name="TextBox 8">
            <a:extLst>
              <a:ext uri="{FF2B5EF4-FFF2-40B4-BE49-F238E27FC236}">
                <a16:creationId xmlns:a16="http://schemas.microsoft.com/office/drawing/2014/main" id="{C1C7B008-FC9C-BB45-81FC-82168155DADF}"/>
              </a:ext>
            </a:extLst>
          </p:cNvPr>
          <p:cNvSpPr txBox="1"/>
          <p:nvPr/>
        </p:nvSpPr>
        <p:spPr>
          <a:xfrm>
            <a:off x="1857375" y="4764406"/>
            <a:ext cx="1379095" cy="461665"/>
          </a:xfrm>
          <a:prstGeom prst="rect">
            <a:avLst/>
          </a:prstGeom>
          <a:noFill/>
        </p:spPr>
        <p:txBody>
          <a:bodyPr wrap="none" rtlCol="0">
            <a:spAutoFit/>
          </a:bodyPr>
          <a:lstStyle/>
          <a:p>
            <a:r>
              <a:rPr lang="en-US" sz="2400" b="1" dirty="0"/>
              <a:t>Classifier</a:t>
            </a:r>
          </a:p>
        </p:txBody>
      </p:sp>
      <p:pic>
        <p:nvPicPr>
          <p:cNvPr id="11" name="Picture 10" descr="A close up of a device&#13;&#10;&#13;&#10;Description automatically generated">
            <a:extLst>
              <a:ext uri="{FF2B5EF4-FFF2-40B4-BE49-F238E27FC236}">
                <a16:creationId xmlns:a16="http://schemas.microsoft.com/office/drawing/2014/main" id="{7BFE96CA-D8EF-9246-9567-FF62AACD4A41}"/>
              </a:ext>
            </a:extLst>
          </p:cNvPr>
          <p:cNvPicPr>
            <a:picLocks noChangeAspect="1"/>
          </p:cNvPicPr>
          <p:nvPr/>
        </p:nvPicPr>
        <p:blipFill rotWithShape="1">
          <a:blip r:embed="rId3"/>
          <a:srcRect l="2107" t="6535" r="4308" b="3648"/>
          <a:stretch/>
        </p:blipFill>
        <p:spPr>
          <a:xfrm>
            <a:off x="6096000" y="3865685"/>
            <a:ext cx="5486400" cy="2259106"/>
          </a:xfrm>
          <a:prstGeom prst="rect">
            <a:avLst/>
          </a:prstGeom>
        </p:spPr>
      </p:pic>
    </p:spTree>
    <p:extLst>
      <p:ext uri="{BB962C8B-B14F-4D97-AF65-F5344CB8AC3E}">
        <p14:creationId xmlns:p14="http://schemas.microsoft.com/office/powerpoint/2010/main" val="1658735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65CB8-B37F-674A-9484-7A90F166A40E}"/>
              </a:ext>
            </a:extLst>
          </p:cNvPr>
          <p:cNvSpPr>
            <a:spLocks noGrp="1"/>
          </p:cNvSpPr>
          <p:nvPr>
            <p:ph type="title"/>
          </p:nvPr>
        </p:nvSpPr>
        <p:spPr/>
        <p:txBody>
          <a:bodyPr/>
          <a:lstStyle/>
          <a:p>
            <a:r>
              <a:rPr lang="en-US" dirty="0"/>
              <a:t>Autoencoder</a:t>
            </a:r>
          </a:p>
        </p:txBody>
      </p:sp>
      <p:sp>
        <p:nvSpPr>
          <p:cNvPr id="3" name="Content Placeholder 2">
            <a:extLst>
              <a:ext uri="{FF2B5EF4-FFF2-40B4-BE49-F238E27FC236}">
                <a16:creationId xmlns:a16="http://schemas.microsoft.com/office/drawing/2014/main" id="{C13DEF54-F681-E342-8A1D-BFEFE29CED5C}"/>
              </a:ext>
            </a:extLst>
          </p:cNvPr>
          <p:cNvSpPr>
            <a:spLocks noGrp="1"/>
          </p:cNvSpPr>
          <p:nvPr>
            <p:ph idx="1"/>
          </p:nvPr>
        </p:nvSpPr>
        <p:spPr/>
        <p:txBody>
          <a:bodyPr/>
          <a:lstStyle/>
          <a:p>
            <a:r>
              <a:rPr lang="en-US" dirty="0"/>
              <a:t>Parameters</a:t>
            </a:r>
          </a:p>
          <a:p>
            <a:pPr lvl="1"/>
            <a:r>
              <a:rPr lang="en-US" dirty="0"/>
              <a:t>size - size of the input image and expected output image</a:t>
            </a:r>
          </a:p>
          <a:p>
            <a:pPr lvl="1"/>
            <a:r>
              <a:rPr lang="en-US" dirty="0" err="1"/>
              <a:t>resnet_layers</a:t>
            </a:r>
            <a:r>
              <a:rPr lang="en-US" dirty="0"/>
              <a:t> - number of layers we want from Public Layers</a:t>
            </a:r>
          </a:p>
          <a:p>
            <a:pPr lvl="1"/>
            <a:r>
              <a:rPr lang="en-US" dirty="0" err="1"/>
              <a:t>top_filters</a:t>
            </a:r>
            <a:r>
              <a:rPr lang="en-US" dirty="0"/>
              <a:t> - number of filters we want on top of Public layers</a:t>
            </a:r>
          </a:p>
          <a:p>
            <a:pPr lvl="1"/>
            <a:r>
              <a:rPr lang="en-US" dirty="0" err="1"/>
              <a:t>reduction_layers</a:t>
            </a:r>
            <a:r>
              <a:rPr lang="en-US" dirty="0"/>
              <a:t> - number of layers we want to add in front of Public Layers</a:t>
            </a:r>
          </a:p>
          <a:p>
            <a:pPr lvl="1"/>
            <a:r>
              <a:rPr lang="en-US" dirty="0" err="1"/>
              <a:t>neck_layers</a:t>
            </a:r>
            <a:r>
              <a:rPr lang="en-US" dirty="0"/>
              <a:t> - number of layers we want in the Bottleneck</a:t>
            </a:r>
          </a:p>
        </p:txBody>
      </p:sp>
    </p:spTree>
    <p:extLst>
      <p:ext uri="{BB962C8B-B14F-4D97-AF65-F5344CB8AC3E}">
        <p14:creationId xmlns:p14="http://schemas.microsoft.com/office/powerpoint/2010/main" val="421266253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59</TotalTime>
  <Words>604</Words>
  <Application>Microsoft Macintosh PowerPoint</Application>
  <PresentationFormat>Widescreen</PresentationFormat>
  <Paragraphs>116</Paragraphs>
  <Slides>38</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38</vt:i4>
      </vt:variant>
    </vt:vector>
  </HeadingPairs>
  <TitlesOfParts>
    <vt:vector size="40" baseType="lpstr">
      <vt:lpstr>Franklin Gothic Book</vt:lpstr>
      <vt:lpstr>Crop</vt:lpstr>
      <vt:lpstr>Brain Tumor Classification With Deep Convolutional Neural Networks</vt:lpstr>
      <vt:lpstr>Contents</vt:lpstr>
      <vt:lpstr>Data sets</vt:lpstr>
      <vt:lpstr>Open Dataset – Grand Challenge Brain Tumor Segmentation</vt:lpstr>
      <vt:lpstr>Stanford Dataset</vt:lpstr>
      <vt:lpstr>Normalization</vt:lpstr>
      <vt:lpstr>Design</vt:lpstr>
      <vt:lpstr>Overview</vt:lpstr>
      <vt:lpstr>Autoencoder</vt:lpstr>
      <vt:lpstr>Encoder</vt:lpstr>
      <vt:lpstr>BottleNeck</vt:lpstr>
      <vt:lpstr>Decoder</vt:lpstr>
      <vt:lpstr>Classifier</vt:lpstr>
      <vt:lpstr>Classifier</vt:lpstr>
      <vt:lpstr>Human Interpretable Explanations</vt:lpstr>
      <vt:lpstr>Inception-v3</vt:lpstr>
      <vt:lpstr>Inception-ResNet-v2</vt:lpstr>
      <vt:lpstr>ResNet-50</vt:lpstr>
      <vt:lpstr>Selection</vt:lpstr>
      <vt:lpstr>Approach</vt:lpstr>
      <vt:lpstr>Building Blocks</vt:lpstr>
      <vt:lpstr>Regularization</vt:lpstr>
      <vt:lpstr>model selection</vt:lpstr>
      <vt:lpstr>Model Selection</vt:lpstr>
      <vt:lpstr> Model Selection</vt:lpstr>
      <vt:lpstr>Model Selection</vt:lpstr>
      <vt:lpstr>Model Selection</vt:lpstr>
      <vt:lpstr>Environment</vt:lpstr>
      <vt:lpstr>Work Environment</vt:lpstr>
      <vt:lpstr>Keras graphs</vt:lpstr>
      <vt:lpstr>PowerPoint Presentation</vt:lpstr>
      <vt:lpstr>Results</vt:lpstr>
      <vt:lpstr>Autoencoder – Per Plane</vt:lpstr>
      <vt:lpstr>Autoencoder - Normal</vt:lpstr>
      <vt:lpstr>Accuracy of Various Models</vt:lpstr>
      <vt:lpstr>Accuracy of Various Models</vt:lpstr>
      <vt:lpstr>What doesn’t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Tumor Classification With Deep Convolutional Neural Networks</dc:title>
  <dc:creator>Aman Chauhan</dc:creator>
  <cp:lastModifiedBy>Aman Chauhan</cp:lastModifiedBy>
  <cp:revision>6</cp:revision>
  <dcterms:created xsi:type="dcterms:W3CDTF">2018-12-14T17:00:41Z</dcterms:created>
  <dcterms:modified xsi:type="dcterms:W3CDTF">2018-12-14T17:59:57Z</dcterms:modified>
</cp:coreProperties>
</file>